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02" r:id="rId3"/>
    <p:sldId id="263" r:id="rId4"/>
    <p:sldId id="279" r:id="rId5"/>
    <p:sldId id="288" r:id="rId6"/>
    <p:sldId id="280" r:id="rId7"/>
    <p:sldId id="291" r:id="rId8"/>
    <p:sldId id="292" r:id="rId9"/>
    <p:sldId id="258" r:id="rId10"/>
    <p:sldId id="265" r:id="rId11"/>
    <p:sldId id="266" r:id="rId12"/>
    <p:sldId id="293" r:id="rId13"/>
    <p:sldId id="260" r:id="rId14"/>
    <p:sldId id="289" r:id="rId15"/>
    <p:sldId id="278" r:id="rId16"/>
    <p:sldId id="296" r:id="rId17"/>
    <p:sldId id="287" r:id="rId18"/>
    <p:sldId id="284" r:id="rId19"/>
    <p:sldId id="271" r:id="rId20"/>
    <p:sldId id="299" r:id="rId21"/>
    <p:sldId id="300" r:id="rId22"/>
    <p:sldId id="290" r:id="rId23"/>
    <p:sldId id="297" r:id="rId24"/>
    <p:sldId id="30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운" initials="조성" lastIdx="1" clrIdx="0">
    <p:extLst>
      <p:ext uri="{19B8F6BF-5375-455C-9EA6-DF929625EA0E}">
        <p15:presenceInfo xmlns:p15="http://schemas.microsoft.com/office/powerpoint/2012/main" userId="74856354f62a72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2" autoAdjust="0"/>
    <p:restoredTop sz="75632"/>
  </p:normalViewPr>
  <p:slideViewPr>
    <p:cSldViewPr snapToGrid="0">
      <p:cViewPr varScale="1">
        <p:scale>
          <a:sx n="92" d="100"/>
          <a:sy n="92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C5FA9-E3EF-E94A-AADC-84231030EB8D}" type="datetimeFigureOut">
              <a:rPr lang="en-KR" smtClean="0"/>
              <a:t>2021/08/04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EF7E5-85CB-B144-9DC3-8423F50D4C1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181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557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0690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5109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92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0561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5612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7004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8842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693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13244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711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24126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4816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041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1686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9843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40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79249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396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4527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8994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EF7E5-85CB-B144-9DC3-8423F50D4C1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957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9F957-4FC8-47C4-96F4-30695A98D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4969E1-E1DA-491E-8013-2E4A407B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2DB28-3C4E-4933-BEB8-D730B912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6CC03-9B06-4239-8D35-27A00291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7E004-932C-48EB-9D6C-ECE1C933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7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99CF0-244D-4CEA-B4E0-22C0BEDC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6791D2-93B4-47E1-98A9-31B8C519B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F936C8-8E7C-493C-BF49-F2F30899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652F4-4B45-4ED8-8513-4567A7B2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2F332-9E7C-459B-9C69-5EA64781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52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CCD0F2-B393-4978-96D4-E397BACE5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B4628-DB54-40E5-936B-ABF2F6247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36DF0-F2DF-4241-B5EC-EF60296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2F108-A8C4-4A65-A0C1-45DB2C8F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7999E-EAFC-4083-B905-96357EA3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4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68CAB-50EF-43ED-A8D4-0B236047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8AB9FB-A2CF-466D-BA82-FFAC6AA37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387DF-8B0C-49E0-A7AB-937F3F2A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E71CB-D4E7-47D4-B49C-0B816325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BF9A92-4C9C-438A-B4A8-33622B12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0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EBFD-8449-4417-AC4B-F852F216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FC79D4-0717-4ECF-86C4-AED5617B7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B49B4-90D6-4183-B5FE-DB91E9B7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E8D2B-9E34-4E89-A449-46EA9568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69871-5A03-4D0B-BFC1-E8287225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3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06185-7314-4CBB-A238-A706FA5A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80F89B-2DD3-4791-B911-3ADC98B1A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114DD-34E0-4A7C-8770-B988DBD9E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AD2E0D-AC7E-4D1A-9B28-A18BEE8C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3C994E-545A-458E-B097-72183495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F65F43-CC45-4E3D-87F0-13C7C5E0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3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9238E-65D1-4C58-826E-1B9A1ABD0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149D8E-6B91-4371-B29A-8FD1CD50A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2D9CB0-47E0-40DC-B15A-A478C43BE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89A2C4-FAF1-44A5-A493-B628AC64E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EB002A-BBBB-4EC9-8BE7-CF8C4C202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45AC17-29CE-4A75-BFAB-7521F9DF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B67B40-02FA-4C66-B962-A728A7D7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D393FC-2D98-4E2B-B52A-E33606BA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56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D0CC6-D128-4FF3-9DF3-84F911D6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3A05B0-8D60-4D1B-99DA-BC7866336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A449E9-2A40-4851-ADFA-D5234DD0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0AD418-52C1-4404-AB80-D259912D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44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31DD67-67B5-4A2A-A04A-5CEE87A8B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C6AC12-5A28-4C77-9882-93A8FD33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92EE20-A585-4FAE-93C1-A4A87F2B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1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B3430-31E1-4A33-A06C-59A304D5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ABBF1-9179-40CD-A103-170319F8B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808667-0AE1-4459-BCAC-D772C9830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FBF656-0516-40CA-B3F0-BDEED023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E2FD3E-4A4F-41B4-BBCB-B006C092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67234-06F2-4FBB-9CD8-6B8D4C58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322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DE9A-AFA9-4BE7-ADB5-664307C02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027656-7892-400D-8331-101AFF3E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5EF77C-2AB8-4939-ACBD-58ECB272D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5FFC6D-B055-48F5-92DD-4403EA5F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BDDB33-3E94-4187-BAC7-00BA7AD5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5ACB46-6E2A-4B58-80EA-95C23CCF0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94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84FE8-9BF5-4F80-95B4-C55A52A7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7B9236-41D6-48F0-87BB-E7295B701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8C729-26EE-4BDA-901B-116106278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11A7E-AF56-48D5-ABB5-52CF9713FEAB}" type="datetimeFigureOut">
              <a:rPr lang="ko-KR" altLang="en-US" smtClean="0"/>
              <a:t>2021. 8. 4.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62DEDC-D5D1-4E50-A256-44940F301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6E9348-478C-43A0-98DC-90FD90CFE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4CB81-FB04-4BD8-BEB1-9893C254F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5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87743-1F2D-4D76-8746-A27BF1873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3087" y="2185988"/>
            <a:ext cx="8505825" cy="151923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sz="3200" dirty="0"/>
              <a:t>High-Dimensional Bayesian Optimization with Multi-Task Learning for </a:t>
            </a:r>
            <a:r>
              <a:rPr lang="en-US" altLang="ko-KR" sz="3200" dirty="0" err="1"/>
              <a:t>RocksDB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8F21-DF99-4781-A560-93C4980B5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243" y="4216400"/>
            <a:ext cx="1433513" cy="455612"/>
          </a:xfrm>
        </p:spPr>
        <p:txBody>
          <a:bodyPr/>
          <a:lstStyle/>
          <a:p>
            <a:r>
              <a:rPr lang="ko-KR" altLang="en-US" dirty="0" err="1"/>
              <a:t>조성운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87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253E5D-034A-8A4F-A27C-B4D0E0B2877D}"/>
              </a:ext>
            </a:extLst>
          </p:cNvPr>
          <p:cNvSpPr txBox="1"/>
          <p:nvPr/>
        </p:nvSpPr>
        <p:spPr>
          <a:xfrm>
            <a:off x="5421430" y="1261962"/>
            <a:ext cx="3207432" cy="11289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argmax Acquisition 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function</a:t>
            </a:r>
            <a:endParaRPr lang="en-KR" sz="2400" dirty="0"/>
          </a:p>
        </p:txBody>
      </p:sp>
      <p:sp>
        <p:nvSpPr>
          <p:cNvPr id="5" name="화살표: 오른쪽 6">
            <a:extLst>
              <a:ext uri="{FF2B5EF4-FFF2-40B4-BE49-F238E27FC236}">
                <a16:creationId xmlns:a16="http://schemas.microsoft.com/office/drawing/2014/main" id="{8B489596-66DF-C94B-B768-C979C14BEAE6}"/>
              </a:ext>
            </a:extLst>
          </p:cNvPr>
          <p:cNvSpPr/>
          <p:nvPr/>
        </p:nvSpPr>
        <p:spPr>
          <a:xfrm>
            <a:off x="3809502" y="1595613"/>
            <a:ext cx="925468" cy="46166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C6C26A-AB12-1941-904F-B1196C0233C4}"/>
                  </a:ext>
                </a:extLst>
              </p:cNvPr>
              <p:cNvSpPr txBox="1"/>
              <p:nvPr/>
            </p:nvSpPr>
            <p:spPr>
              <a:xfrm>
                <a:off x="10001781" y="1441724"/>
                <a:ext cx="190246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C6C26A-AB12-1941-904F-B1196C023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781" y="1441724"/>
                <a:ext cx="190246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오른쪽 6">
            <a:extLst>
              <a:ext uri="{FF2B5EF4-FFF2-40B4-BE49-F238E27FC236}">
                <a16:creationId xmlns:a16="http://schemas.microsoft.com/office/drawing/2014/main" id="{AC727A02-DBC7-064C-AAE5-BB51E1D9C058}"/>
              </a:ext>
            </a:extLst>
          </p:cNvPr>
          <p:cNvSpPr/>
          <p:nvPr/>
        </p:nvSpPr>
        <p:spPr>
          <a:xfrm>
            <a:off x="9164163" y="1595613"/>
            <a:ext cx="925468" cy="46166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E69E8FF5-54A1-7448-A3AD-B5958D0CE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099989"/>
              </p:ext>
            </p:extLst>
          </p:nvPr>
        </p:nvGraphicFramePr>
        <p:xfrm>
          <a:off x="459491" y="3234513"/>
          <a:ext cx="7178040" cy="2027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08">
                  <a:extLst>
                    <a:ext uri="{9D8B030D-6E8A-4147-A177-3AD203B41FA5}">
                      <a16:colId xmlns:a16="http://schemas.microsoft.com/office/drawing/2014/main" val="1847107067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658004716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345550374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860236189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2924940449"/>
                    </a:ext>
                  </a:extLst>
                </a:gridCol>
              </a:tblGrid>
              <a:tr h="65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Learning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 of iterations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 of hidden layers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 batch size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19709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...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991410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27516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2148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01D347B-8149-1D4F-8DD8-B8FA33A79D9B}"/>
              </a:ext>
            </a:extLst>
          </p:cNvPr>
          <p:cNvSpPr txBox="1"/>
          <p:nvPr/>
        </p:nvSpPr>
        <p:spPr>
          <a:xfrm>
            <a:off x="459492" y="4800722"/>
            <a:ext cx="7178039" cy="461664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34736-6B1C-0346-AF27-5AAA3BE51CB9}"/>
              </a:ext>
            </a:extLst>
          </p:cNvPr>
          <p:cNvSpPr txBox="1"/>
          <p:nvPr/>
        </p:nvSpPr>
        <p:spPr>
          <a:xfrm>
            <a:off x="3809502" y="4800721"/>
            <a:ext cx="581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X</a:t>
            </a:r>
            <a:r>
              <a:rPr lang="ko-KR" altLang="en-US" sz="2400" b="1" dirty="0">
                <a:solidFill>
                  <a:schemeClr val="accent1"/>
                </a:solidFill>
              </a:rPr>
              <a:t>*</a:t>
            </a:r>
            <a:endParaRPr lang="en-KR" b="1" dirty="0">
              <a:solidFill>
                <a:schemeClr val="accent1"/>
              </a:solidFill>
            </a:endParaRPr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55FC7879-E30C-2C4F-B17A-FD0C67F4F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99880"/>
              </p:ext>
            </p:extLst>
          </p:nvPr>
        </p:nvGraphicFramePr>
        <p:xfrm>
          <a:off x="9164164" y="3197990"/>
          <a:ext cx="1584960" cy="2064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818981419"/>
                    </a:ext>
                  </a:extLst>
                </a:gridCol>
              </a:tblGrid>
              <a:tr h="599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Performance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23505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601691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38096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1143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8997FF-49E6-934B-8029-E5C5E6910B26}"/>
              </a:ext>
            </a:extLst>
          </p:cNvPr>
          <p:cNvSpPr txBox="1"/>
          <p:nvPr/>
        </p:nvSpPr>
        <p:spPr>
          <a:xfrm>
            <a:off x="9164163" y="4787614"/>
            <a:ext cx="1584961" cy="474772"/>
          </a:xfrm>
          <a:prstGeom prst="rect">
            <a:avLst/>
          </a:prstGeom>
          <a:noFill/>
          <a:ln w="666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991946-C8FC-0341-B5C9-3C7E7FB70FCA}"/>
              </a:ext>
            </a:extLst>
          </p:cNvPr>
          <p:cNvSpPr txBox="1"/>
          <p:nvPr/>
        </p:nvSpPr>
        <p:spPr>
          <a:xfrm>
            <a:off x="10350289" y="1486242"/>
            <a:ext cx="1112261" cy="747182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3902FE-9C98-DE44-A1E4-CC6D0843C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93" y="1007348"/>
            <a:ext cx="1890049" cy="17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E69E8FF5-54A1-7448-A3AD-B5958D0CE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92665"/>
              </p:ext>
            </p:extLst>
          </p:nvPr>
        </p:nvGraphicFramePr>
        <p:xfrm>
          <a:off x="700122" y="479281"/>
          <a:ext cx="7178040" cy="2027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08">
                  <a:extLst>
                    <a:ext uri="{9D8B030D-6E8A-4147-A177-3AD203B41FA5}">
                      <a16:colId xmlns:a16="http://schemas.microsoft.com/office/drawing/2014/main" val="1847107067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658004716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345550374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860236189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2924940449"/>
                    </a:ext>
                  </a:extLst>
                </a:gridCol>
              </a:tblGrid>
              <a:tr h="65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Learning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 of iterations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 of hidden layers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 batch size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19709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...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991410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27516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2148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01D347B-8149-1D4F-8DD8-B8FA33A79D9B}"/>
              </a:ext>
            </a:extLst>
          </p:cNvPr>
          <p:cNvSpPr txBox="1"/>
          <p:nvPr/>
        </p:nvSpPr>
        <p:spPr>
          <a:xfrm>
            <a:off x="700123" y="1088571"/>
            <a:ext cx="7174465" cy="1418583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34736-6B1C-0346-AF27-5AAA3BE51CB9}"/>
              </a:ext>
            </a:extLst>
          </p:cNvPr>
          <p:cNvSpPr txBox="1"/>
          <p:nvPr/>
        </p:nvSpPr>
        <p:spPr>
          <a:xfrm>
            <a:off x="3893228" y="2984725"/>
            <a:ext cx="581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X’</a:t>
            </a:r>
            <a:endParaRPr lang="en-KR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55FC7879-E30C-2C4F-B17A-FD0C67F4F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242681"/>
              </p:ext>
            </p:extLst>
          </p:nvPr>
        </p:nvGraphicFramePr>
        <p:xfrm>
          <a:off x="9404795" y="442758"/>
          <a:ext cx="1584960" cy="2064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818981419"/>
                    </a:ext>
                  </a:extLst>
                </a:gridCol>
              </a:tblGrid>
              <a:tr h="599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Performance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23505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601691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38096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1143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8997FF-49E6-934B-8029-E5C5E6910B26}"/>
              </a:ext>
            </a:extLst>
          </p:cNvPr>
          <p:cNvSpPr txBox="1"/>
          <p:nvPr/>
        </p:nvSpPr>
        <p:spPr>
          <a:xfrm>
            <a:off x="9404795" y="1088571"/>
            <a:ext cx="1584960" cy="1418583"/>
          </a:xfrm>
          <a:prstGeom prst="rect">
            <a:avLst/>
          </a:prstGeom>
          <a:noFill/>
          <a:ln w="666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0F130B-AB45-4149-A7D4-D1D297DE9AA1}"/>
              </a:ext>
            </a:extLst>
          </p:cNvPr>
          <p:cNvSpPr txBox="1"/>
          <p:nvPr/>
        </p:nvSpPr>
        <p:spPr>
          <a:xfrm>
            <a:off x="8504545" y="3082576"/>
            <a:ext cx="581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Y’</a:t>
            </a:r>
            <a:endParaRPr lang="en-KR" sz="32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5">
                <a:extLst>
                  <a:ext uri="{FF2B5EF4-FFF2-40B4-BE49-F238E27FC236}">
                    <a16:creationId xmlns:a16="http://schemas.microsoft.com/office/drawing/2014/main" id="{FD404BEC-431C-FF41-B054-2769DA134FEE}"/>
                  </a:ext>
                </a:extLst>
              </p:cNvPr>
              <p:cNvSpPr/>
              <p:nvPr/>
            </p:nvSpPr>
            <p:spPr>
              <a:xfrm>
                <a:off x="4258412" y="3890743"/>
                <a:ext cx="2481580" cy="11277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Surrogate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5">
                <a:extLst>
                  <a:ext uri="{FF2B5EF4-FFF2-40B4-BE49-F238E27FC236}">
                    <a16:creationId xmlns:a16="http://schemas.microsoft.com/office/drawing/2014/main" id="{FD404BEC-431C-FF41-B054-2769DA134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412" y="3890743"/>
                <a:ext cx="2481580" cy="1127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오른쪽 6">
            <a:extLst>
              <a:ext uri="{FF2B5EF4-FFF2-40B4-BE49-F238E27FC236}">
                <a16:creationId xmlns:a16="http://schemas.microsoft.com/office/drawing/2014/main" id="{DFB5E60E-4B57-354F-AAA4-03A487027D4D}"/>
              </a:ext>
            </a:extLst>
          </p:cNvPr>
          <p:cNvSpPr/>
          <p:nvPr/>
        </p:nvSpPr>
        <p:spPr>
          <a:xfrm>
            <a:off x="3001279" y="4230528"/>
            <a:ext cx="784269" cy="40132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B7943B-B88E-4644-8D97-498B5A2B17AE}"/>
                  </a:ext>
                </a:extLst>
              </p:cNvPr>
              <p:cNvSpPr txBox="1"/>
              <p:nvPr/>
            </p:nvSpPr>
            <p:spPr>
              <a:xfrm>
                <a:off x="861813" y="3869848"/>
                <a:ext cx="19024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B7943B-B88E-4644-8D97-498B5A2B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13" y="3869848"/>
                <a:ext cx="190246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FB901E9-45EA-C94B-8B42-6FC2EE5D6C1D}"/>
              </a:ext>
            </a:extLst>
          </p:cNvPr>
          <p:cNvSpPr txBox="1"/>
          <p:nvPr/>
        </p:nvSpPr>
        <p:spPr>
          <a:xfrm>
            <a:off x="708143" y="463184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새로운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집합</a:t>
            </a:r>
          </a:p>
        </p:txBody>
      </p:sp>
      <p:sp>
        <p:nvSpPr>
          <p:cNvPr id="22" name="화살표: 오른쪽 6">
            <a:extLst>
              <a:ext uri="{FF2B5EF4-FFF2-40B4-BE49-F238E27FC236}">
                <a16:creationId xmlns:a16="http://schemas.microsoft.com/office/drawing/2014/main" id="{DE694949-B529-BC48-8D5E-163CA2FE13B8}"/>
              </a:ext>
            </a:extLst>
          </p:cNvPr>
          <p:cNvSpPr/>
          <p:nvPr/>
        </p:nvSpPr>
        <p:spPr>
          <a:xfrm>
            <a:off x="7030960" y="4230528"/>
            <a:ext cx="843628" cy="40132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1484F9-5678-8B4E-98F6-891F0CA39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284" y="3775424"/>
            <a:ext cx="1991119" cy="179614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7E2390-F070-D747-B99D-2010B79504EB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>
            <a:off x="4287356" y="2507154"/>
            <a:ext cx="1211846" cy="13835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CBF754-5D5E-8649-A761-EF8CC7DD7587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499202" y="2507154"/>
            <a:ext cx="4698073" cy="13835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77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DC0B-40B2-5A43-ABE3-56A8BFD16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Structured multi-task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5B7CC-B529-A449-81B3-3E4B765DCC9F}"/>
              </a:ext>
            </a:extLst>
          </p:cNvPr>
          <p:cNvSpPr txBox="1"/>
          <p:nvPr/>
        </p:nvSpPr>
        <p:spPr>
          <a:xfrm>
            <a:off x="838200" y="2306281"/>
            <a:ext cx="1068705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Used multi-task learning to capture the intersection between system components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Learn more from every sample, reducing the observation needed for convergence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Reduces the dimensions through a manual grouping of parameters to speed up the convergence </a:t>
            </a:r>
          </a:p>
          <a:p>
            <a:pPr>
              <a:lnSpc>
                <a:spcPct val="200000"/>
              </a:lnSpc>
            </a:pP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FD993-4DD6-AE4F-BD74-6338050ACD15}"/>
              </a:ext>
            </a:extLst>
          </p:cNvPr>
          <p:cNvSpPr txBox="1"/>
          <p:nvPr/>
        </p:nvSpPr>
        <p:spPr>
          <a:xfrm>
            <a:off x="838200" y="1690688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b="1" dirty="0"/>
              <a:t>overveiw</a:t>
            </a:r>
          </a:p>
        </p:txBody>
      </p:sp>
    </p:spTree>
    <p:extLst>
      <p:ext uri="{BB962C8B-B14F-4D97-AF65-F5344CB8AC3E}">
        <p14:creationId xmlns:p14="http://schemas.microsoft.com/office/powerpoint/2010/main" val="207289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space and assumptions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88695-D644-7840-94D5-AF0A749005CD}"/>
              </a:ext>
            </a:extLst>
          </p:cNvPr>
          <p:cNvSpPr txBox="1"/>
          <p:nvPr/>
        </p:nvSpPr>
        <p:spPr>
          <a:xfrm>
            <a:off x="838200" y="1690688"/>
            <a:ext cx="1051560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dirty="0"/>
              <a:t>The fundamental assumption in using GP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the function is differentiable at every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the modeling space is a multivariate Gaussian distribution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1570B-7F35-CC40-9047-974E134E7FF4}"/>
              </a:ext>
            </a:extLst>
          </p:cNvPr>
          <p:cNvSpPr txBox="1"/>
          <p:nvPr/>
        </p:nvSpPr>
        <p:spPr>
          <a:xfrm>
            <a:off x="838200" y="3655208"/>
            <a:ext cx="4764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performed </a:t>
            </a:r>
            <a:r>
              <a:rPr lang="en-US" b="1" dirty="0"/>
              <a:t>500 independent experiments</a:t>
            </a:r>
            <a:r>
              <a:rPr lang="en-US" dirty="0"/>
              <a:t> where we randomly sampled the modeling space(then parameters)</a:t>
            </a:r>
            <a:endParaRPr lang="en-K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948E0E-51A4-7A47-95A2-CBBC24BE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8" y="3429000"/>
            <a:ext cx="4662533" cy="28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5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Multi-task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89427-F550-634E-A965-61CA86FBFA35}"/>
              </a:ext>
            </a:extLst>
          </p:cNvPr>
          <p:cNvSpPr txBox="1"/>
          <p:nvPr/>
        </p:nvSpPr>
        <p:spPr>
          <a:xfrm>
            <a:off x="838200" y="1690688"/>
            <a:ext cx="1029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Chose three additional objectives based on our understanding of Rocks DB architecture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85DAE-A1D1-6A41-9682-B6F93776A9B7}"/>
              </a:ext>
            </a:extLst>
          </p:cNvPr>
          <p:cNvSpPr txBox="1"/>
          <p:nvPr/>
        </p:nvSpPr>
        <p:spPr>
          <a:xfrm>
            <a:off x="1100138" y="2354620"/>
            <a:ext cx="11091862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WriteAmplification</a:t>
            </a:r>
            <a:r>
              <a:rPr lang="en-US" altLang="ko-KR" dirty="0"/>
              <a:t> : the ratio of bytes written to storage to the bytes written to the backend.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ReadBlockGetP99 </a:t>
            </a:r>
            <a:r>
              <a:rPr lang="en-US" altLang="ko-KR" dirty="0"/>
              <a:t>: The 99</a:t>
            </a:r>
            <a:r>
              <a:rPr lang="en-US" altLang="ko-KR" baseline="30000" dirty="0"/>
              <a:t>th</a:t>
            </a:r>
            <a:r>
              <a:rPr lang="en-US" altLang="ko-KR" dirty="0"/>
              <a:t> percentile latency to read a block of data.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Level0Tolevel1P99</a:t>
            </a:r>
            <a:r>
              <a:rPr lang="en-US" altLang="ko-KR" dirty="0"/>
              <a:t> : The 99</a:t>
            </a:r>
            <a:r>
              <a:rPr lang="en-US" altLang="ko-KR" baseline="30000" dirty="0"/>
              <a:t>th</a:t>
            </a:r>
            <a:r>
              <a:rPr lang="en-US" altLang="ko-KR" dirty="0"/>
              <a:t> percentile time it takes to compact blocks stored in level0 to level1.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0809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Multi-task learning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24850-C4B0-5D46-AF82-F1E5D33D8757}"/>
              </a:ext>
            </a:extLst>
          </p:cNvPr>
          <p:cNvSpPr txBox="1"/>
          <p:nvPr/>
        </p:nvSpPr>
        <p:spPr>
          <a:xfrm>
            <a:off x="838200" y="1690688"/>
            <a:ext cx="9009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machine learning method based on shared representations, which uses task multitasking for learning </a:t>
            </a:r>
          </a:p>
          <a:p>
            <a:endParaRPr lang="en-US" dirty="0"/>
          </a:p>
          <a:p>
            <a:endParaRPr lang="en-KR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D4C533-55C5-B943-8DF8-0E40D8938036}"/>
              </a:ext>
            </a:extLst>
          </p:cNvPr>
          <p:cNvGrpSpPr/>
          <p:nvPr/>
        </p:nvGrpSpPr>
        <p:grpSpPr>
          <a:xfrm>
            <a:off x="885820" y="2759862"/>
            <a:ext cx="10291777" cy="2989027"/>
            <a:chOff x="885820" y="2759862"/>
            <a:chExt cx="10291777" cy="29890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EAFBFF4-B057-1843-8E25-28015C222012}"/>
                </a:ext>
              </a:extLst>
            </p:cNvPr>
            <p:cNvGrpSpPr/>
            <p:nvPr/>
          </p:nvGrpSpPr>
          <p:grpSpPr>
            <a:xfrm>
              <a:off x="885820" y="2835454"/>
              <a:ext cx="3628244" cy="2913435"/>
              <a:chOff x="1714500" y="2835454"/>
              <a:chExt cx="3628244" cy="2913435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1D6C1FA-A3AF-F348-8AC8-A4FE97E0D422}"/>
                  </a:ext>
                </a:extLst>
              </p:cNvPr>
              <p:cNvSpPr/>
              <p:nvPr/>
            </p:nvSpPr>
            <p:spPr>
              <a:xfrm>
                <a:off x="1714500" y="2835454"/>
                <a:ext cx="3628244" cy="2913435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4ED4365-7455-3944-BFB8-5571797D06B3}"/>
                  </a:ext>
                </a:extLst>
              </p:cNvPr>
              <p:cNvGrpSpPr/>
              <p:nvPr/>
            </p:nvGrpSpPr>
            <p:grpSpPr>
              <a:xfrm>
                <a:off x="2014537" y="3121819"/>
                <a:ext cx="2928940" cy="2299461"/>
                <a:chOff x="2014537" y="3121819"/>
                <a:chExt cx="2928940" cy="2299461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4E20E73-D70D-B74B-B20B-56CBB092EC91}"/>
                    </a:ext>
                  </a:extLst>
                </p:cNvPr>
                <p:cNvGrpSpPr/>
                <p:nvPr/>
              </p:nvGrpSpPr>
              <p:grpSpPr>
                <a:xfrm>
                  <a:off x="3143251" y="3121819"/>
                  <a:ext cx="1800226" cy="2299461"/>
                  <a:chOff x="3143251" y="3121819"/>
                  <a:chExt cx="1800226" cy="2299461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B2DD42D-40DE-8D4C-A2BE-7FE08958FF9F}"/>
                      </a:ext>
                    </a:extLst>
                  </p:cNvPr>
                  <p:cNvSpPr/>
                  <p:nvPr/>
                </p:nvSpPr>
                <p:spPr>
                  <a:xfrm>
                    <a:off x="3143251" y="3121819"/>
                    <a:ext cx="1800225" cy="614362"/>
                  </a:xfrm>
                  <a:prstGeom prst="rect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chemeClr val="tx1"/>
                        </a:solidFill>
                      </a:rPr>
                      <a:t>Training Data</a:t>
                    </a: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BC098F5F-C70D-754E-8DF0-9C298DE65F60}"/>
                      </a:ext>
                    </a:extLst>
                  </p:cNvPr>
                  <p:cNvSpPr/>
                  <p:nvPr/>
                </p:nvSpPr>
                <p:spPr>
                  <a:xfrm>
                    <a:off x="3143251" y="3961754"/>
                    <a:ext cx="1800225" cy="614362"/>
                  </a:xfrm>
                  <a:prstGeom prst="rect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chemeClr val="tx1"/>
                        </a:solidFill>
                      </a:rPr>
                      <a:t>Training Data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075BC082-7059-7B48-962C-F5CC952BB915}"/>
                      </a:ext>
                    </a:extLst>
                  </p:cNvPr>
                  <p:cNvSpPr/>
                  <p:nvPr/>
                </p:nvSpPr>
                <p:spPr>
                  <a:xfrm>
                    <a:off x="3143252" y="4806918"/>
                    <a:ext cx="1800225" cy="614362"/>
                  </a:xfrm>
                  <a:prstGeom prst="rect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chemeClr val="tx1"/>
                        </a:solidFill>
                      </a:rPr>
                      <a:t>Training Data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42E777B-DC03-7245-B67C-A804DCE98B14}"/>
                    </a:ext>
                  </a:extLst>
                </p:cNvPr>
                <p:cNvGrpSpPr/>
                <p:nvPr/>
              </p:nvGrpSpPr>
              <p:grpSpPr>
                <a:xfrm>
                  <a:off x="2014537" y="3244334"/>
                  <a:ext cx="742950" cy="2054431"/>
                  <a:chOff x="2014537" y="3244334"/>
                  <a:chExt cx="742950" cy="2054431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C90B46-204E-D34E-88B5-9F6C21469FA2}"/>
                      </a:ext>
                    </a:extLst>
                  </p:cNvPr>
                  <p:cNvSpPr txBox="1"/>
                  <p:nvPr/>
                </p:nvSpPr>
                <p:spPr>
                  <a:xfrm>
                    <a:off x="2014537" y="3244334"/>
                    <a:ext cx="742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KR" dirty="0"/>
                      <a:t>Task1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F611FC2-1170-F74F-8889-7AA76B5A2C6B}"/>
                      </a:ext>
                    </a:extLst>
                  </p:cNvPr>
                  <p:cNvSpPr txBox="1"/>
                  <p:nvPr/>
                </p:nvSpPr>
                <p:spPr>
                  <a:xfrm>
                    <a:off x="2014537" y="4079141"/>
                    <a:ext cx="742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KR" dirty="0"/>
                      <a:t>Task2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19064F8-62A1-E34F-A6D2-7AA74311BF46}"/>
                      </a:ext>
                    </a:extLst>
                  </p:cNvPr>
                  <p:cNvSpPr txBox="1"/>
                  <p:nvPr/>
                </p:nvSpPr>
                <p:spPr>
                  <a:xfrm>
                    <a:off x="2014537" y="4929433"/>
                    <a:ext cx="742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KR" dirty="0"/>
                      <a:t>Task3</a:t>
                    </a:r>
                  </a:p>
                </p:txBody>
              </p:sp>
            </p:grp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EF9D739-CD99-8243-B498-2DBDF9B6DBDF}"/>
                </a:ext>
              </a:extLst>
            </p:cNvPr>
            <p:cNvGrpSpPr/>
            <p:nvPr/>
          </p:nvGrpSpPr>
          <p:grpSpPr>
            <a:xfrm>
              <a:off x="4755385" y="3642869"/>
              <a:ext cx="1455735" cy="849573"/>
              <a:chOff x="4755385" y="3642869"/>
              <a:chExt cx="1455735" cy="849573"/>
            </a:xfrm>
          </p:grpSpPr>
          <p:sp>
            <p:nvSpPr>
              <p:cNvPr id="18" name="화살표: 오른쪽 6">
                <a:extLst>
                  <a:ext uri="{FF2B5EF4-FFF2-40B4-BE49-F238E27FC236}">
                    <a16:creationId xmlns:a16="http://schemas.microsoft.com/office/drawing/2014/main" id="{5D2B019A-C17D-8C48-8163-2758532836BC}"/>
                  </a:ext>
                </a:extLst>
              </p:cNvPr>
              <p:cNvSpPr/>
              <p:nvPr/>
            </p:nvSpPr>
            <p:spPr>
              <a:xfrm>
                <a:off x="4755385" y="4012201"/>
                <a:ext cx="1455735" cy="480241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1BB90C-B55F-3F4C-9727-BE3EF2601374}"/>
                  </a:ext>
                </a:extLst>
              </p:cNvPr>
              <p:cNvSpPr txBox="1"/>
              <p:nvPr/>
            </p:nvSpPr>
            <p:spPr>
              <a:xfrm>
                <a:off x="4833148" y="3642869"/>
                <a:ext cx="1227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b="1" dirty="0"/>
                  <a:t>Training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B83B57-FD2A-F040-990E-552E00047A78}"/>
                </a:ext>
              </a:extLst>
            </p:cNvPr>
            <p:cNvGrpSpPr/>
            <p:nvPr/>
          </p:nvGrpSpPr>
          <p:grpSpPr>
            <a:xfrm>
              <a:off x="6457162" y="2759862"/>
              <a:ext cx="4720435" cy="2913435"/>
              <a:chOff x="6457162" y="2759862"/>
              <a:chExt cx="4720435" cy="291343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6A06A42-3B90-E940-8E47-998DBB85A969}"/>
                  </a:ext>
                </a:extLst>
              </p:cNvPr>
              <p:cNvGrpSpPr/>
              <p:nvPr/>
            </p:nvGrpSpPr>
            <p:grpSpPr>
              <a:xfrm>
                <a:off x="6457162" y="2759862"/>
                <a:ext cx="3218630" cy="2913435"/>
                <a:chOff x="7185833" y="2759862"/>
                <a:chExt cx="3218630" cy="2913435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FC53EE5C-9E7C-5C47-AD22-74ED7EA08303}"/>
                    </a:ext>
                  </a:extLst>
                </p:cNvPr>
                <p:cNvSpPr/>
                <p:nvPr/>
              </p:nvSpPr>
              <p:spPr>
                <a:xfrm>
                  <a:off x="7185833" y="2759862"/>
                  <a:ext cx="2243917" cy="2913435"/>
                </a:xfrm>
                <a:prstGeom prst="round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5CF4E71-E787-2445-BDE2-8D94CBA2D852}"/>
                    </a:ext>
                  </a:extLst>
                </p:cNvPr>
                <p:cNvGrpSpPr/>
                <p:nvPr/>
              </p:nvGrpSpPr>
              <p:grpSpPr>
                <a:xfrm>
                  <a:off x="7623987" y="3132853"/>
                  <a:ext cx="1400176" cy="2272846"/>
                  <a:chOff x="7623987" y="3132853"/>
                  <a:chExt cx="1400176" cy="2272846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B75EAA-0928-BF4B-88B4-9D859404929F}"/>
                      </a:ext>
                    </a:extLst>
                  </p:cNvPr>
                  <p:cNvSpPr/>
                  <p:nvPr/>
                </p:nvSpPr>
                <p:spPr>
                  <a:xfrm>
                    <a:off x="7623988" y="3132853"/>
                    <a:ext cx="1400175" cy="583201"/>
                  </a:xfrm>
                  <a:prstGeom prst="ellipse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ysClr val="windowText" lastClr="000000"/>
                        </a:solidFill>
                      </a:rPr>
                      <a:t>Model</a:t>
                    </a: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4151EF9-EEDC-BF46-83FB-885F759D705B}"/>
                      </a:ext>
                    </a:extLst>
                  </p:cNvPr>
                  <p:cNvSpPr/>
                  <p:nvPr/>
                </p:nvSpPr>
                <p:spPr>
                  <a:xfrm>
                    <a:off x="7623987" y="3968448"/>
                    <a:ext cx="1400175" cy="583201"/>
                  </a:xfrm>
                  <a:prstGeom prst="ellipse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ysClr val="windowText" lastClr="000000"/>
                        </a:solidFill>
                      </a:rPr>
                      <a:t>Model</a:t>
                    </a:r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7630AC4C-9BDB-3346-864E-177F8D6ADE7F}"/>
                      </a:ext>
                    </a:extLst>
                  </p:cNvPr>
                  <p:cNvSpPr/>
                  <p:nvPr/>
                </p:nvSpPr>
                <p:spPr>
                  <a:xfrm>
                    <a:off x="7623987" y="4822498"/>
                    <a:ext cx="1400175" cy="583201"/>
                  </a:xfrm>
                  <a:prstGeom prst="ellipse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ysClr val="windowText" lastClr="000000"/>
                        </a:solidFill>
                      </a:rPr>
                      <a:t>Model</a:t>
                    </a: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32ECCD7-14E8-784F-8427-48882E7867A1}"/>
                    </a:ext>
                  </a:extLst>
                </p:cNvPr>
                <p:cNvGrpSpPr/>
                <p:nvPr/>
              </p:nvGrpSpPr>
              <p:grpSpPr>
                <a:xfrm>
                  <a:off x="9283713" y="3189863"/>
                  <a:ext cx="1120750" cy="2164355"/>
                  <a:chOff x="9283713" y="3189863"/>
                  <a:chExt cx="1120750" cy="2164355"/>
                </a:xfrm>
              </p:grpSpPr>
              <p:sp>
                <p:nvSpPr>
                  <p:cNvPr id="25" name="화살표: 오른쪽 6">
                    <a:extLst>
                      <a:ext uri="{FF2B5EF4-FFF2-40B4-BE49-F238E27FC236}">
                        <a16:creationId xmlns:a16="http://schemas.microsoft.com/office/drawing/2014/main" id="{187E220C-CAF6-994E-9103-623C27048A27}"/>
                      </a:ext>
                    </a:extLst>
                  </p:cNvPr>
                  <p:cNvSpPr/>
                  <p:nvPr/>
                </p:nvSpPr>
                <p:spPr>
                  <a:xfrm>
                    <a:off x="9283713" y="3189863"/>
                    <a:ext cx="1120750" cy="480241"/>
                  </a:xfrm>
                  <a:prstGeom prst="rightArrow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화살표: 오른쪽 6">
                    <a:extLst>
                      <a:ext uri="{FF2B5EF4-FFF2-40B4-BE49-F238E27FC236}">
                        <a16:creationId xmlns:a16="http://schemas.microsoft.com/office/drawing/2014/main" id="{85A50F44-FFD3-C643-84F7-78ED2EC90C31}"/>
                      </a:ext>
                    </a:extLst>
                  </p:cNvPr>
                  <p:cNvSpPr/>
                  <p:nvPr/>
                </p:nvSpPr>
                <p:spPr>
                  <a:xfrm>
                    <a:off x="9283713" y="4052050"/>
                    <a:ext cx="1120750" cy="480241"/>
                  </a:xfrm>
                  <a:prstGeom prst="rightArrow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화살표: 오른쪽 6">
                    <a:extLst>
                      <a:ext uri="{FF2B5EF4-FFF2-40B4-BE49-F238E27FC236}">
                        <a16:creationId xmlns:a16="http://schemas.microsoft.com/office/drawing/2014/main" id="{B178C2F6-C6CB-5848-95F8-E9886249F7BE}"/>
                      </a:ext>
                    </a:extLst>
                  </p:cNvPr>
                  <p:cNvSpPr/>
                  <p:nvPr/>
                </p:nvSpPr>
                <p:spPr>
                  <a:xfrm>
                    <a:off x="9283713" y="4873977"/>
                    <a:ext cx="1120750" cy="480241"/>
                  </a:xfrm>
                  <a:prstGeom prst="rightArrow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96CE1D0-427E-9346-A855-C0FD71D4ACEC}"/>
                  </a:ext>
                </a:extLst>
              </p:cNvPr>
              <p:cNvGrpSpPr/>
              <p:nvPr/>
            </p:nvGrpSpPr>
            <p:grpSpPr>
              <a:xfrm>
                <a:off x="9847287" y="3239787"/>
                <a:ext cx="1330310" cy="2063279"/>
                <a:chOff x="9847287" y="3239787"/>
                <a:chExt cx="1330310" cy="2063279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C1CDD6-B16B-3148-B072-9989B352CFF2}"/>
                    </a:ext>
                  </a:extLst>
                </p:cNvPr>
                <p:cNvSpPr txBox="1"/>
                <p:nvPr/>
              </p:nvSpPr>
              <p:spPr>
                <a:xfrm>
                  <a:off x="9853622" y="3239787"/>
                  <a:ext cx="13239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b="1" dirty="0"/>
                    <a:t>Output1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57728BD-6650-1747-8CB8-6FE044ECADCB}"/>
                    </a:ext>
                  </a:extLst>
                </p:cNvPr>
                <p:cNvSpPr txBox="1"/>
                <p:nvPr/>
              </p:nvSpPr>
              <p:spPr>
                <a:xfrm>
                  <a:off x="9847288" y="4061772"/>
                  <a:ext cx="13239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b="1" dirty="0"/>
                    <a:t>Output2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D87FE36-A3B7-7143-AB6D-62584835BA80}"/>
                    </a:ext>
                  </a:extLst>
                </p:cNvPr>
                <p:cNvSpPr txBox="1"/>
                <p:nvPr/>
              </p:nvSpPr>
              <p:spPr>
                <a:xfrm>
                  <a:off x="9847287" y="4933734"/>
                  <a:ext cx="13239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b="1" dirty="0"/>
                    <a:t>Output3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5236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Multi-task learning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24850-C4B0-5D46-AF82-F1E5D33D8757}"/>
              </a:ext>
            </a:extLst>
          </p:cNvPr>
          <p:cNvSpPr txBox="1"/>
          <p:nvPr/>
        </p:nvSpPr>
        <p:spPr>
          <a:xfrm>
            <a:off x="838200" y="1690688"/>
            <a:ext cx="9009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machine learning method based on shared representations, which uses task multitasking for learning </a:t>
            </a:r>
          </a:p>
          <a:p>
            <a:endParaRPr lang="en-US" dirty="0"/>
          </a:p>
          <a:p>
            <a:endParaRPr lang="en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EC920-BFFA-DB4B-AE9E-CD01F8AD2424}"/>
              </a:ext>
            </a:extLst>
          </p:cNvPr>
          <p:cNvGrpSpPr/>
          <p:nvPr/>
        </p:nvGrpSpPr>
        <p:grpSpPr>
          <a:xfrm>
            <a:off x="400043" y="2722066"/>
            <a:ext cx="11763394" cy="2989027"/>
            <a:chOff x="214303" y="2722066"/>
            <a:chExt cx="11763394" cy="2989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D5F097-2D99-7E4B-8370-4A35F88B2404}"/>
                </a:ext>
              </a:extLst>
            </p:cNvPr>
            <p:cNvGrpSpPr/>
            <p:nvPr/>
          </p:nvGrpSpPr>
          <p:grpSpPr>
            <a:xfrm>
              <a:off x="214303" y="2797658"/>
              <a:ext cx="5099861" cy="2913435"/>
              <a:chOff x="214303" y="2797658"/>
              <a:chExt cx="5099861" cy="2913435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1D6C1FA-A3AF-F348-8AC8-A4FE97E0D422}"/>
                  </a:ext>
                </a:extLst>
              </p:cNvPr>
              <p:cNvSpPr/>
              <p:nvPr/>
            </p:nvSpPr>
            <p:spPr>
              <a:xfrm>
                <a:off x="214303" y="2797658"/>
                <a:ext cx="5099861" cy="2913435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059CFB6-BC0A-1A45-A4B9-77DD95736A41}"/>
                  </a:ext>
                </a:extLst>
              </p:cNvPr>
              <p:cNvGrpSpPr/>
              <p:nvPr/>
            </p:nvGrpSpPr>
            <p:grpSpPr>
              <a:xfrm>
                <a:off x="457201" y="3084023"/>
                <a:ext cx="4457696" cy="2299461"/>
                <a:chOff x="457201" y="3084023"/>
                <a:chExt cx="4457696" cy="2299461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4E20E73-D70D-B74B-B20B-56CBB092EC91}"/>
                    </a:ext>
                  </a:extLst>
                </p:cNvPr>
                <p:cNvGrpSpPr/>
                <p:nvPr/>
              </p:nvGrpSpPr>
              <p:grpSpPr>
                <a:xfrm>
                  <a:off x="3114671" y="3084023"/>
                  <a:ext cx="1800226" cy="2299461"/>
                  <a:chOff x="3143251" y="3121819"/>
                  <a:chExt cx="1800226" cy="2299461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B2DD42D-40DE-8D4C-A2BE-7FE08958FF9F}"/>
                      </a:ext>
                    </a:extLst>
                  </p:cNvPr>
                  <p:cNvSpPr/>
                  <p:nvPr/>
                </p:nvSpPr>
                <p:spPr>
                  <a:xfrm>
                    <a:off x="3143251" y="3121819"/>
                    <a:ext cx="1800225" cy="614362"/>
                  </a:xfrm>
                  <a:prstGeom prst="rect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chemeClr val="tx1"/>
                        </a:solidFill>
                      </a:rPr>
                      <a:t>Training Data</a:t>
                    </a: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BC098F5F-C70D-754E-8DF0-9C298DE65F60}"/>
                      </a:ext>
                    </a:extLst>
                  </p:cNvPr>
                  <p:cNvSpPr/>
                  <p:nvPr/>
                </p:nvSpPr>
                <p:spPr>
                  <a:xfrm>
                    <a:off x="3143251" y="3961754"/>
                    <a:ext cx="1800225" cy="614362"/>
                  </a:xfrm>
                  <a:prstGeom prst="rect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chemeClr val="tx1"/>
                        </a:solidFill>
                      </a:rPr>
                      <a:t>Training Data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075BC082-7059-7B48-962C-F5CC952BB915}"/>
                      </a:ext>
                    </a:extLst>
                  </p:cNvPr>
                  <p:cNvSpPr/>
                  <p:nvPr/>
                </p:nvSpPr>
                <p:spPr>
                  <a:xfrm>
                    <a:off x="3143252" y="4806918"/>
                    <a:ext cx="1800225" cy="614362"/>
                  </a:xfrm>
                  <a:prstGeom prst="rect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chemeClr val="tx1"/>
                        </a:solidFill>
                      </a:rPr>
                      <a:t>Training Data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42E777B-DC03-7245-B67C-A804DCE98B14}"/>
                    </a:ext>
                  </a:extLst>
                </p:cNvPr>
                <p:cNvGrpSpPr/>
                <p:nvPr/>
              </p:nvGrpSpPr>
              <p:grpSpPr>
                <a:xfrm>
                  <a:off x="457201" y="3191053"/>
                  <a:ext cx="2534450" cy="2100694"/>
                  <a:chOff x="1228736" y="3228849"/>
                  <a:chExt cx="2534450" cy="2100694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C90B46-204E-D34E-88B5-9F6C21469FA2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736" y="3228849"/>
                    <a:ext cx="25344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KR" sz="2000" b="1" dirty="0"/>
                      <a:t>WriteAmplification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F611FC2-1170-F74F-8889-7AA76B5A2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736" y="4079141"/>
                    <a:ext cx="237172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KR" sz="2000" b="1" dirty="0"/>
                      <a:t>ReadBlockGetP99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19064F8-62A1-E34F-A6D2-7AA74311BF46}"/>
                      </a:ext>
                    </a:extLst>
                  </p:cNvPr>
                  <p:cNvSpPr txBox="1"/>
                  <p:nvPr/>
                </p:nvSpPr>
                <p:spPr>
                  <a:xfrm>
                    <a:off x="1228736" y="4929433"/>
                    <a:ext cx="228599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KR" sz="2000" b="1" dirty="0"/>
                      <a:t>LevelTolevel1P99</a:t>
                    </a:r>
                  </a:p>
                </p:txBody>
              </p:sp>
            </p:grp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EF9D739-CD99-8243-B498-2DBDF9B6DBDF}"/>
                </a:ext>
              </a:extLst>
            </p:cNvPr>
            <p:cNvGrpSpPr/>
            <p:nvPr/>
          </p:nvGrpSpPr>
          <p:grpSpPr>
            <a:xfrm>
              <a:off x="5555485" y="3605073"/>
              <a:ext cx="1455735" cy="849573"/>
              <a:chOff x="4755385" y="3642869"/>
              <a:chExt cx="1455735" cy="849573"/>
            </a:xfrm>
          </p:grpSpPr>
          <p:sp>
            <p:nvSpPr>
              <p:cNvPr id="18" name="화살표: 오른쪽 6">
                <a:extLst>
                  <a:ext uri="{FF2B5EF4-FFF2-40B4-BE49-F238E27FC236}">
                    <a16:creationId xmlns:a16="http://schemas.microsoft.com/office/drawing/2014/main" id="{5D2B019A-C17D-8C48-8163-2758532836BC}"/>
                  </a:ext>
                </a:extLst>
              </p:cNvPr>
              <p:cNvSpPr/>
              <p:nvPr/>
            </p:nvSpPr>
            <p:spPr>
              <a:xfrm>
                <a:off x="4755385" y="4012201"/>
                <a:ext cx="1455735" cy="480241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1BB90C-B55F-3F4C-9727-BE3EF2601374}"/>
                  </a:ext>
                </a:extLst>
              </p:cNvPr>
              <p:cNvSpPr txBox="1"/>
              <p:nvPr/>
            </p:nvSpPr>
            <p:spPr>
              <a:xfrm>
                <a:off x="4833148" y="3642869"/>
                <a:ext cx="1227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b="1" dirty="0"/>
                  <a:t>Training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B83B57-FD2A-F040-990E-552E00047A78}"/>
                </a:ext>
              </a:extLst>
            </p:cNvPr>
            <p:cNvGrpSpPr/>
            <p:nvPr/>
          </p:nvGrpSpPr>
          <p:grpSpPr>
            <a:xfrm>
              <a:off x="7257262" y="2722066"/>
              <a:ext cx="4720435" cy="2913435"/>
              <a:chOff x="6457162" y="2759862"/>
              <a:chExt cx="4720435" cy="291343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6A06A42-3B90-E940-8E47-998DBB85A969}"/>
                  </a:ext>
                </a:extLst>
              </p:cNvPr>
              <p:cNvGrpSpPr/>
              <p:nvPr/>
            </p:nvGrpSpPr>
            <p:grpSpPr>
              <a:xfrm>
                <a:off x="6457162" y="2759862"/>
                <a:ext cx="3218630" cy="2913435"/>
                <a:chOff x="7185833" y="2759862"/>
                <a:chExt cx="3218630" cy="2913435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FC53EE5C-9E7C-5C47-AD22-74ED7EA08303}"/>
                    </a:ext>
                  </a:extLst>
                </p:cNvPr>
                <p:cNvSpPr/>
                <p:nvPr/>
              </p:nvSpPr>
              <p:spPr>
                <a:xfrm>
                  <a:off x="7185833" y="2759862"/>
                  <a:ext cx="2243917" cy="2913435"/>
                </a:xfrm>
                <a:prstGeom prst="round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5CF4E71-E787-2445-BDE2-8D94CBA2D852}"/>
                    </a:ext>
                  </a:extLst>
                </p:cNvPr>
                <p:cNvGrpSpPr/>
                <p:nvPr/>
              </p:nvGrpSpPr>
              <p:grpSpPr>
                <a:xfrm>
                  <a:off x="7623987" y="3132853"/>
                  <a:ext cx="1400176" cy="2272846"/>
                  <a:chOff x="7623987" y="3132853"/>
                  <a:chExt cx="1400176" cy="2272846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B75EAA-0928-BF4B-88B4-9D859404929F}"/>
                      </a:ext>
                    </a:extLst>
                  </p:cNvPr>
                  <p:cNvSpPr/>
                  <p:nvPr/>
                </p:nvSpPr>
                <p:spPr>
                  <a:xfrm>
                    <a:off x="7623988" y="3132853"/>
                    <a:ext cx="1400175" cy="583201"/>
                  </a:xfrm>
                  <a:prstGeom prst="ellipse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ysClr val="windowText" lastClr="000000"/>
                        </a:solidFill>
                      </a:rPr>
                      <a:t>Model</a:t>
                    </a: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4151EF9-EEDC-BF46-83FB-885F759D705B}"/>
                      </a:ext>
                    </a:extLst>
                  </p:cNvPr>
                  <p:cNvSpPr/>
                  <p:nvPr/>
                </p:nvSpPr>
                <p:spPr>
                  <a:xfrm>
                    <a:off x="7623987" y="3968448"/>
                    <a:ext cx="1400175" cy="583201"/>
                  </a:xfrm>
                  <a:prstGeom prst="ellipse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ysClr val="windowText" lastClr="000000"/>
                        </a:solidFill>
                      </a:rPr>
                      <a:t>Model</a:t>
                    </a:r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7630AC4C-9BDB-3346-864E-177F8D6ADE7F}"/>
                      </a:ext>
                    </a:extLst>
                  </p:cNvPr>
                  <p:cNvSpPr/>
                  <p:nvPr/>
                </p:nvSpPr>
                <p:spPr>
                  <a:xfrm>
                    <a:off x="7623987" y="4822498"/>
                    <a:ext cx="1400175" cy="583201"/>
                  </a:xfrm>
                  <a:prstGeom prst="ellipse">
                    <a:avLst/>
                  </a:prstGeom>
                  <a:solidFill>
                    <a:srgbClr val="FFF3C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b="1" dirty="0">
                        <a:solidFill>
                          <a:sysClr val="windowText" lastClr="000000"/>
                        </a:solidFill>
                      </a:rPr>
                      <a:t>Model</a:t>
                    </a: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32ECCD7-14E8-784F-8427-48882E7867A1}"/>
                    </a:ext>
                  </a:extLst>
                </p:cNvPr>
                <p:cNvGrpSpPr/>
                <p:nvPr/>
              </p:nvGrpSpPr>
              <p:grpSpPr>
                <a:xfrm>
                  <a:off x="9283713" y="3189863"/>
                  <a:ext cx="1120750" cy="2164355"/>
                  <a:chOff x="9283713" y="3189863"/>
                  <a:chExt cx="1120750" cy="2164355"/>
                </a:xfrm>
              </p:grpSpPr>
              <p:sp>
                <p:nvSpPr>
                  <p:cNvPr id="25" name="화살표: 오른쪽 6">
                    <a:extLst>
                      <a:ext uri="{FF2B5EF4-FFF2-40B4-BE49-F238E27FC236}">
                        <a16:creationId xmlns:a16="http://schemas.microsoft.com/office/drawing/2014/main" id="{187E220C-CAF6-994E-9103-623C27048A27}"/>
                      </a:ext>
                    </a:extLst>
                  </p:cNvPr>
                  <p:cNvSpPr/>
                  <p:nvPr/>
                </p:nvSpPr>
                <p:spPr>
                  <a:xfrm>
                    <a:off x="9283713" y="3189863"/>
                    <a:ext cx="1120750" cy="480241"/>
                  </a:xfrm>
                  <a:prstGeom prst="rightArrow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화살표: 오른쪽 6">
                    <a:extLst>
                      <a:ext uri="{FF2B5EF4-FFF2-40B4-BE49-F238E27FC236}">
                        <a16:creationId xmlns:a16="http://schemas.microsoft.com/office/drawing/2014/main" id="{85A50F44-FFD3-C643-84F7-78ED2EC90C31}"/>
                      </a:ext>
                    </a:extLst>
                  </p:cNvPr>
                  <p:cNvSpPr/>
                  <p:nvPr/>
                </p:nvSpPr>
                <p:spPr>
                  <a:xfrm>
                    <a:off x="9283713" y="4052050"/>
                    <a:ext cx="1120750" cy="480241"/>
                  </a:xfrm>
                  <a:prstGeom prst="rightArrow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화살표: 오른쪽 6">
                    <a:extLst>
                      <a:ext uri="{FF2B5EF4-FFF2-40B4-BE49-F238E27FC236}">
                        <a16:creationId xmlns:a16="http://schemas.microsoft.com/office/drawing/2014/main" id="{B178C2F6-C6CB-5848-95F8-E9886249F7BE}"/>
                      </a:ext>
                    </a:extLst>
                  </p:cNvPr>
                  <p:cNvSpPr/>
                  <p:nvPr/>
                </p:nvSpPr>
                <p:spPr>
                  <a:xfrm>
                    <a:off x="9283713" y="4873977"/>
                    <a:ext cx="1120750" cy="480241"/>
                  </a:xfrm>
                  <a:prstGeom prst="rightArrow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96CE1D0-427E-9346-A855-C0FD71D4ACEC}"/>
                  </a:ext>
                </a:extLst>
              </p:cNvPr>
              <p:cNvGrpSpPr/>
              <p:nvPr/>
            </p:nvGrpSpPr>
            <p:grpSpPr>
              <a:xfrm>
                <a:off x="9847287" y="3239787"/>
                <a:ext cx="1330310" cy="2063279"/>
                <a:chOff x="9847287" y="3239787"/>
                <a:chExt cx="1330310" cy="2063279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C1CDD6-B16B-3148-B072-9989B352CFF2}"/>
                    </a:ext>
                  </a:extLst>
                </p:cNvPr>
                <p:cNvSpPr txBox="1"/>
                <p:nvPr/>
              </p:nvSpPr>
              <p:spPr>
                <a:xfrm>
                  <a:off x="9853622" y="3239787"/>
                  <a:ext cx="13239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b="1" dirty="0"/>
                    <a:t>Output1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57728BD-6650-1747-8CB8-6FE044ECADCB}"/>
                    </a:ext>
                  </a:extLst>
                </p:cNvPr>
                <p:cNvSpPr txBox="1"/>
                <p:nvPr/>
              </p:nvSpPr>
              <p:spPr>
                <a:xfrm>
                  <a:off x="9847288" y="4061772"/>
                  <a:ext cx="13239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b="1" dirty="0"/>
                    <a:t>Output2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D87FE36-A3B7-7143-AB6D-62584835BA80}"/>
                    </a:ext>
                  </a:extLst>
                </p:cNvPr>
                <p:cNvSpPr txBox="1"/>
                <p:nvPr/>
              </p:nvSpPr>
              <p:spPr>
                <a:xfrm>
                  <a:off x="9847287" y="4933734"/>
                  <a:ext cx="13239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b="1" dirty="0"/>
                    <a:t>Output3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1067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Multi-Task learning in GP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A24850-C4B0-5D46-AF82-F1E5D33D8757}"/>
                  </a:ext>
                </a:extLst>
              </p:cNvPr>
              <p:cNvSpPr txBox="1"/>
              <p:nvPr/>
            </p:nvSpPr>
            <p:spPr>
              <a:xfrm>
                <a:off x="1591456" y="2592305"/>
                <a:ext cx="9009088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𝒌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A24850-C4B0-5D46-AF82-F1E5D33D8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56" y="2592305"/>
                <a:ext cx="9009088" cy="578685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D8534B8-CC09-E745-B0DC-C4EC686325E2}"/>
              </a:ext>
            </a:extLst>
          </p:cNvPr>
          <p:cNvSpPr txBox="1"/>
          <p:nvPr/>
        </p:nvSpPr>
        <p:spPr>
          <a:xfrm>
            <a:off x="838200" y="1724008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Intrinsic Coregionalization Model (ICM kernel)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F5B7D4-8F1D-6149-B7B1-D34A13B73AAA}"/>
              </a:ext>
            </a:extLst>
          </p:cNvPr>
          <p:cNvGrpSpPr/>
          <p:nvPr/>
        </p:nvGrpSpPr>
        <p:grpSpPr>
          <a:xfrm>
            <a:off x="945670" y="3927774"/>
            <a:ext cx="6797179" cy="1523169"/>
            <a:chOff x="1417157" y="3642745"/>
            <a:chExt cx="6797179" cy="152316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B3FD8D6-A247-814A-AF55-DBE066760A11}"/>
                </a:ext>
              </a:extLst>
            </p:cNvPr>
            <p:cNvGrpSpPr/>
            <p:nvPr/>
          </p:nvGrpSpPr>
          <p:grpSpPr>
            <a:xfrm>
              <a:off x="1510934" y="3642745"/>
              <a:ext cx="6703402" cy="523220"/>
              <a:chOff x="1510934" y="3642745"/>
              <a:chExt cx="6703402" cy="523220"/>
            </a:xfrm>
          </p:grpSpPr>
          <p:sp>
            <p:nvSpPr>
              <p:cNvPr id="41" name="화살표: 오른쪽 6">
                <a:extLst>
                  <a:ext uri="{FF2B5EF4-FFF2-40B4-BE49-F238E27FC236}">
                    <a16:creationId xmlns:a16="http://schemas.microsoft.com/office/drawing/2014/main" id="{E88A52C1-9850-8845-9322-1B2F48DA4DDF}"/>
                  </a:ext>
                </a:extLst>
              </p:cNvPr>
              <p:cNvSpPr/>
              <p:nvPr/>
            </p:nvSpPr>
            <p:spPr>
              <a:xfrm>
                <a:off x="3426651" y="3721231"/>
                <a:ext cx="873888" cy="39757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53D615-B184-7444-B0C3-D0BCB2ECBC3B}"/>
                  </a:ext>
                </a:extLst>
              </p:cNvPr>
              <p:cNvSpPr/>
              <p:nvPr/>
            </p:nvSpPr>
            <p:spPr>
              <a:xfrm>
                <a:off x="4609503" y="3721231"/>
                <a:ext cx="3604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T</a:t>
                </a:r>
                <a:r>
                  <a:rPr lang="en-KR" dirty="0"/>
                  <a:t>he parameter covariance 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D7842947-CC56-EA45-B108-77761A87DE85}"/>
                      </a:ext>
                    </a:extLst>
                  </p:cNvPr>
                  <p:cNvSpPr/>
                  <p:nvPr/>
                </p:nvSpPr>
                <p:spPr>
                  <a:xfrm>
                    <a:off x="1510934" y="3642745"/>
                    <a:ext cx="172816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KR" sz="2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D7842947-CC56-EA45-B108-77761A87DE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0934" y="3642745"/>
                    <a:ext cx="1728165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35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K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BEB558-EB67-3546-AF31-4D206EE78987}"/>
                </a:ext>
              </a:extLst>
            </p:cNvPr>
            <p:cNvGrpSpPr/>
            <p:nvPr/>
          </p:nvGrpSpPr>
          <p:grpSpPr>
            <a:xfrm>
              <a:off x="1417157" y="4642694"/>
              <a:ext cx="5981222" cy="523220"/>
              <a:chOff x="1417157" y="4642694"/>
              <a:chExt cx="5981222" cy="5232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EF70F56-C4E2-7A40-A9BC-340207CFBF1F}"/>
                  </a:ext>
                </a:extLst>
              </p:cNvPr>
              <p:cNvSpPr/>
              <p:nvPr/>
            </p:nvSpPr>
            <p:spPr>
              <a:xfrm>
                <a:off x="4619028" y="4738547"/>
                <a:ext cx="2779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T</a:t>
                </a:r>
                <a:r>
                  <a:rPr lang="en-KR" dirty="0"/>
                  <a:t>he task similarity kernel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09383A42-CD64-DE44-9E7E-A1EF6042739B}"/>
                      </a:ext>
                    </a:extLst>
                  </p:cNvPr>
                  <p:cNvSpPr/>
                  <p:nvPr/>
                </p:nvSpPr>
                <p:spPr>
                  <a:xfrm>
                    <a:off x="1417157" y="4642694"/>
                    <a:ext cx="1915717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KR" sz="2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09383A42-CD64-DE44-9E7E-A1EF604273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7157" y="4642694"/>
                    <a:ext cx="1915717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605"/>
                    </a:stretch>
                  </a:blipFill>
                </p:spPr>
                <p:txBody>
                  <a:bodyPr/>
                  <a:lstStyle/>
                  <a:p>
                    <a:r>
                      <a:rPr lang="en-K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화살표: 오른쪽 6">
                <a:extLst>
                  <a:ext uri="{FF2B5EF4-FFF2-40B4-BE49-F238E27FC236}">
                    <a16:creationId xmlns:a16="http://schemas.microsoft.com/office/drawing/2014/main" id="{14330301-6D4C-0944-A08F-EA85888822E9}"/>
                  </a:ext>
                </a:extLst>
              </p:cNvPr>
              <p:cNvSpPr/>
              <p:nvPr/>
            </p:nvSpPr>
            <p:spPr>
              <a:xfrm>
                <a:off x="3426651" y="4738547"/>
                <a:ext cx="873888" cy="39757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5034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ICM challenges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DDDEA-7F9B-B640-AC5C-EF46B8E07470}"/>
                  </a:ext>
                </a:extLst>
              </p:cNvPr>
              <p:cNvSpPr txBox="1"/>
              <p:nvPr/>
            </p:nvSpPr>
            <p:spPr>
              <a:xfrm>
                <a:off x="838200" y="2010790"/>
                <a:ext cx="10333220" cy="1112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KR" dirty="0"/>
                  <a:t>ICM method provides a neat trick to get more mileage out of the few sample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</a:t>
                </a:r>
                <a:r>
                  <a:rPr lang="en-KR" dirty="0"/>
                  <a:t> standard GP inference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dirty="0"/>
                  <a:t>, duplicating the data to the number of tasks scales this to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DDDEA-7F9B-B640-AC5C-EF46B8E0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0790"/>
                <a:ext cx="10333220" cy="1112933"/>
              </a:xfrm>
              <a:prstGeom prst="rect">
                <a:avLst/>
              </a:prstGeom>
              <a:blipFill>
                <a:blip r:embed="rId3"/>
                <a:stretch>
                  <a:fillRect l="-491" r="-614" b="-79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755FC467-8948-7B49-8BB3-E607478FF9C2}"/>
              </a:ext>
            </a:extLst>
          </p:cNvPr>
          <p:cNvSpPr/>
          <p:nvPr/>
        </p:nvSpPr>
        <p:spPr>
          <a:xfrm>
            <a:off x="3962400" y="4045594"/>
            <a:ext cx="4862072" cy="1389458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  <a:r>
              <a:rPr lang="en-KR" sz="2400" b="1" dirty="0"/>
              <a:t>urse of dimensionality </a:t>
            </a:r>
          </a:p>
          <a:p>
            <a:pPr algn="ctr"/>
            <a:r>
              <a:rPr lang="en-KR" sz="2400" b="1" dirty="0"/>
              <a:t>문제 해결되지 않음</a:t>
            </a:r>
            <a:r>
              <a:rPr lang="en-US" altLang="ko-KR" sz="2400" b="1" dirty="0"/>
              <a:t>!!</a:t>
            </a:r>
            <a:endParaRPr lang="en-KR" sz="2400" b="1" dirty="0"/>
          </a:p>
        </p:txBody>
      </p:sp>
    </p:spTree>
    <p:extLst>
      <p:ext uri="{BB962C8B-B14F-4D97-AF65-F5344CB8AC3E}">
        <p14:creationId xmlns:p14="http://schemas.microsoft.com/office/powerpoint/2010/main" val="197393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Decomposability through clustering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8CCEC-A9D2-5347-883E-BC845807035F}"/>
              </a:ext>
            </a:extLst>
          </p:cNvPr>
          <p:cNvSpPr txBox="1"/>
          <p:nvPr/>
        </p:nvSpPr>
        <p:spPr>
          <a:xfrm>
            <a:off x="838200" y="1848534"/>
            <a:ext cx="1108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The decomposability refers to the smallest unit of obseravable RocksDB’s performace metric and a corresponding set of parameters in this context</a:t>
            </a:r>
          </a:p>
        </p:txBody>
      </p:sp>
      <p:sp>
        <p:nvSpPr>
          <p:cNvPr id="8" name="화살표: 오른쪽 6">
            <a:extLst>
              <a:ext uri="{FF2B5EF4-FFF2-40B4-BE49-F238E27FC236}">
                <a16:creationId xmlns:a16="http://schemas.microsoft.com/office/drawing/2014/main" id="{B7248008-27C7-3842-BF8E-6FAB9FDF021A}"/>
              </a:ext>
            </a:extLst>
          </p:cNvPr>
          <p:cNvSpPr/>
          <p:nvPr/>
        </p:nvSpPr>
        <p:spPr>
          <a:xfrm>
            <a:off x="1254952" y="3230215"/>
            <a:ext cx="873888" cy="39757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A1F37-29B2-6545-8A5C-5EE23BDD2CFF}"/>
              </a:ext>
            </a:extLst>
          </p:cNvPr>
          <p:cNvSpPr txBox="1"/>
          <p:nvPr/>
        </p:nvSpPr>
        <p:spPr>
          <a:xfrm>
            <a:off x="2573991" y="2967335"/>
            <a:ext cx="8779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KR" dirty="0"/>
              <a:t>sing the 500 random configurations thrace, we calculated </a:t>
            </a:r>
            <a:r>
              <a:rPr lang="en-KR" b="1" dirty="0"/>
              <a:t>the correlations between IOPS and the 517 observable metric</a:t>
            </a:r>
            <a:r>
              <a:rPr lang="en-KR" dirty="0"/>
              <a:t> from RocksDB and </a:t>
            </a:r>
            <a:r>
              <a:rPr lang="en-KR" b="1" dirty="0"/>
              <a:t>the correlations between them to the parameters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8E1B94F4-C1C8-8140-8682-3C9B65BA0324}"/>
              </a:ext>
            </a:extLst>
          </p:cNvPr>
          <p:cNvSpPr/>
          <p:nvPr/>
        </p:nvSpPr>
        <p:spPr>
          <a:xfrm>
            <a:off x="5112443" y="4363135"/>
            <a:ext cx="2536372" cy="1389458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/>
              <a:t>30개 군집으로 clustering!!</a:t>
            </a:r>
          </a:p>
        </p:txBody>
      </p:sp>
    </p:spTree>
    <p:extLst>
      <p:ext uri="{BB962C8B-B14F-4D97-AF65-F5344CB8AC3E}">
        <p14:creationId xmlns:p14="http://schemas.microsoft.com/office/powerpoint/2010/main" val="284227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D793-5DB1-5242-A5D5-B8725A1F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DBF52-D117-374F-BEBC-260A09E6DF22}"/>
              </a:ext>
            </a:extLst>
          </p:cNvPr>
          <p:cNvSpPr txBox="1"/>
          <p:nvPr/>
        </p:nvSpPr>
        <p:spPr>
          <a:xfrm>
            <a:off x="1156855" y="1690688"/>
            <a:ext cx="9047018" cy="440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Abstract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Structured multi-task optimization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Evaluation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38973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Decomposability through clustering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5E393B-FFAF-3E44-ADE2-D2C94385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103" y="1896562"/>
            <a:ext cx="6243793" cy="30648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00CE1-E27E-E74A-A261-A6837E051E05}"/>
              </a:ext>
            </a:extLst>
          </p:cNvPr>
          <p:cNvGrpSpPr/>
          <p:nvPr/>
        </p:nvGrpSpPr>
        <p:grpSpPr>
          <a:xfrm>
            <a:off x="1840739" y="5401915"/>
            <a:ext cx="8296208" cy="646331"/>
            <a:chOff x="1840739" y="5401915"/>
            <a:chExt cx="8296208" cy="646331"/>
          </a:xfrm>
        </p:grpSpPr>
        <p:sp>
          <p:nvSpPr>
            <p:cNvPr id="11" name="화살표: 오른쪽 6">
              <a:extLst>
                <a:ext uri="{FF2B5EF4-FFF2-40B4-BE49-F238E27FC236}">
                  <a16:creationId xmlns:a16="http://schemas.microsoft.com/office/drawing/2014/main" id="{92A2BD59-0DC5-7C49-8F86-44595BB00647}"/>
                </a:ext>
              </a:extLst>
            </p:cNvPr>
            <p:cNvSpPr/>
            <p:nvPr/>
          </p:nvSpPr>
          <p:spPr>
            <a:xfrm>
              <a:off x="1840739" y="5526295"/>
              <a:ext cx="873888" cy="39757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3E5756-427F-1B47-951F-994E8883D1E7}"/>
                </a:ext>
              </a:extLst>
            </p:cNvPr>
            <p:cNvSpPr txBox="1"/>
            <p:nvPr/>
          </p:nvSpPr>
          <p:spPr>
            <a:xfrm>
              <a:off x="3214686" y="5401915"/>
              <a:ext cx="6922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/>
                <a:t>각 architecture와 관련있는 cluster와 parameter들을 입력값으로 Bayesian Optimization 진행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176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Decomposability through clustering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111BA-4026-1347-B14B-F6050B6D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156" y="2063749"/>
            <a:ext cx="5627688" cy="38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2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3848A-3261-4646-B803-77D0F71B3DD9}"/>
              </a:ext>
            </a:extLst>
          </p:cNvPr>
          <p:cNvSpPr txBox="1"/>
          <p:nvPr/>
        </p:nvSpPr>
        <p:spPr>
          <a:xfrm>
            <a:off x="838200" y="1910637"/>
            <a:ext cx="720566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used RocksDB’s benchmark tool </a:t>
            </a:r>
            <a:r>
              <a:rPr lang="en-KR" b="1" dirty="0"/>
              <a:t>db_bench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KR" dirty="0"/>
              <a:t>et a budget of 100 optimization steps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EE73B-4C15-7F48-B62D-18F98292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6134100" cy="28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07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E3069-7BC9-FB42-AC2B-AC4FB372D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1690688"/>
            <a:ext cx="5382167" cy="3522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1E13B-9BEC-3541-A383-53A0C1B08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536" y="1667669"/>
            <a:ext cx="5241721" cy="35226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F012A6D-D1E8-164D-92A4-A2C3EDBE7369}"/>
              </a:ext>
            </a:extLst>
          </p:cNvPr>
          <p:cNvGrpSpPr/>
          <p:nvPr/>
        </p:nvGrpSpPr>
        <p:grpSpPr>
          <a:xfrm>
            <a:off x="1119456" y="5454859"/>
            <a:ext cx="4133851" cy="369332"/>
            <a:chOff x="838200" y="5440571"/>
            <a:chExt cx="4133851" cy="369332"/>
          </a:xfrm>
        </p:grpSpPr>
        <p:sp>
          <p:nvSpPr>
            <p:cNvPr id="9" name="화살표: 오른쪽 6">
              <a:extLst>
                <a:ext uri="{FF2B5EF4-FFF2-40B4-BE49-F238E27FC236}">
                  <a16:creationId xmlns:a16="http://schemas.microsoft.com/office/drawing/2014/main" id="{B7700457-1D6A-1A4B-8AC6-BD0A5FD0AC5F}"/>
                </a:ext>
              </a:extLst>
            </p:cNvPr>
            <p:cNvSpPr/>
            <p:nvPr/>
          </p:nvSpPr>
          <p:spPr>
            <a:xfrm>
              <a:off x="838200" y="5440571"/>
              <a:ext cx="716723" cy="36933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BE8D53-45F3-EB42-897B-D00705CA6C99}"/>
                </a:ext>
              </a:extLst>
            </p:cNvPr>
            <p:cNvSpPr txBox="1"/>
            <p:nvPr/>
          </p:nvSpPr>
          <p:spPr>
            <a:xfrm>
              <a:off x="1800226" y="5440571"/>
              <a:ext cx="317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/>
                <a:t>IO Troughput이 가장 높다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C1E85-EF6A-8945-99B9-98D5CB1A58C4}"/>
              </a:ext>
            </a:extLst>
          </p:cNvPr>
          <p:cNvGrpSpPr/>
          <p:nvPr/>
        </p:nvGrpSpPr>
        <p:grpSpPr>
          <a:xfrm>
            <a:off x="6938695" y="5454859"/>
            <a:ext cx="4133851" cy="369332"/>
            <a:chOff x="838200" y="5440571"/>
            <a:chExt cx="4133851" cy="369332"/>
          </a:xfrm>
        </p:grpSpPr>
        <p:sp>
          <p:nvSpPr>
            <p:cNvPr id="14" name="화살표: 오른쪽 6">
              <a:extLst>
                <a:ext uri="{FF2B5EF4-FFF2-40B4-BE49-F238E27FC236}">
                  <a16:creationId xmlns:a16="http://schemas.microsoft.com/office/drawing/2014/main" id="{FAD8E281-0AB4-FC4D-8CAC-7D6D1C3C5C61}"/>
                </a:ext>
              </a:extLst>
            </p:cNvPr>
            <p:cNvSpPr/>
            <p:nvPr/>
          </p:nvSpPr>
          <p:spPr>
            <a:xfrm>
              <a:off x="838200" y="5440571"/>
              <a:ext cx="716723" cy="36933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8CA2FD-1C0E-244E-8F38-791B3AAD5037}"/>
                </a:ext>
              </a:extLst>
            </p:cNvPr>
            <p:cNvSpPr txBox="1"/>
            <p:nvPr/>
          </p:nvSpPr>
          <p:spPr>
            <a:xfrm>
              <a:off x="1800226" y="5440571"/>
              <a:ext cx="317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/>
                <a:t>가장 빠르게 증가한다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197398E-7555-9C4E-8D13-9012184A6889}"/>
              </a:ext>
            </a:extLst>
          </p:cNvPr>
          <p:cNvSpPr txBox="1"/>
          <p:nvPr/>
        </p:nvSpPr>
        <p:spPr>
          <a:xfrm>
            <a:off x="943276" y="4357687"/>
            <a:ext cx="731520" cy="2816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32A0D4-50A8-0C48-9497-578FC22C23CB}"/>
              </a:ext>
            </a:extLst>
          </p:cNvPr>
          <p:cNvSpPr txBox="1"/>
          <p:nvPr/>
        </p:nvSpPr>
        <p:spPr>
          <a:xfrm>
            <a:off x="9931668" y="4394583"/>
            <a:ext cx="1140878" cy="2447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08334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78285-B77C-424B-B811-4F742C6D3720}"/>
              </a:ext>
            </a:extLst>
          </p:cNvPr>
          <p:cNvSpPr txBox="1"/>
          <p:nvPr/>
        </p:nvSpPr>
        <p:spPr>
          <a:xfrm>
            <a:off x="838200" y="1977390"/>
            <a:ext cx="1040892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The tuner exploits alternative observable metrics and structural decomposability to converge faster and reduce the dimensional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KR" dirty="0"/>
              <a:t>tilize multi-task learning to provide an accessible mechanism for expressing structure in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Tuner outperformed the default configuration by x1.35 in 10 iterations, compared to the other state-of-the-art methods requiring 60 iterations</a:t>
            </a:r>
          </a:p>
        </p:txBody>
      </p:sp>
    </p:spTree>
    <p:extLst>
      <p:ext uri="{BB962C8B-B14F-4D97-AF65-F5344CB8AC3E}">
        <p14:creationId xmlns:p14="http://schemas.microsoft.com/office/powerpoint/2010/main" val="200350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1773-7CD7-A149-9CED-DC54C3CE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Abstract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CBF3DE-01CF-424A-A650-11CA5DC7E53C}"/>
              </a:ext>
            </a:extLst>
          </p:cNvPr>
          <p:cNvGrpSpPr/>
          <p:nvPr/>
        </p:nvGrpSpPr>
        <p:grpSpPr>
          <a:xfrm>
            <a:off x="838200" y="3429000"/>
            <a:ext cx="7117339" cy="1609546"/>
            <a:chOff x="838200" y="3590053"/>
            <a:chExt cx="7117339" cy="16095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0C7867-1A63-E546-9726-39E3D0BE1B1F}"/>
                </a:ext>
              </a:extLst>
            </p:cNvPr>
            <p:cNvSpPr txBox="1"/>
            <p:nvPr/>
          </p:nvSpPr>
          <p:spPr>
            <a:xfrm>
              <a:off x="838200" y="3590053"/>
              <a:ext cx="514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High-Dimensional Problem</a:t>
              </a:r>
              <a:endParaRPr lang="en-KR" sz="24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0D3034-574A-AC44-9A65-A55139DF236C}"/>
                </a:ext>
              </a:extLst>
            </p:cNvPr>
            <p:cNvSpPr txBox="1"/>
            <p:nvPr/>
          </p:nvSpPr>
          <p:spPr>
            <a:xfrm>
              <a:off x="1166812" y="4276269"/>
              <a:ext cx="67887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KR" dirty="0"/>
                <a:t>multi-task modeling</a:t>
              </a:r>
            </a:p>
            <a:p>
              <a:endParaRPr lang="en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dimensionality reduction through clustering </a:t>
              </a:r>
              <a:endParaRPr lang="en-KR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6405E5-4183-BC42-83DF-D39E107FC15B}"/>
              </a:ext>
            </a:extLst>
          </p:cNvPr>
          <p:cNvSpPr txBox="1"/>
          <p:nvPr/>
        </p:nvSpPr>
        <p:spPr>
          <a:xfrm>
            <a:off x="838200" y="1798381"/>
            <a:ext cx="1037272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dirty="0"/>
              <a:t>Maximizing the </a:t>
            </a:r>
            <a:r>
              <a:rPr lang="en-KR" b="1" dirty="0"/>
              <a:t>throughput of RocksDB IO operations</a:t>
            </a:r>
            <a:r>
              <a:rPr lang="en-KR" dirty="0"/>
              <a:t> by </a:t>
            </a:r>
            <a:r>
              <a:rPr lang="en-KR" b="1" dirty="0"/>
              <a:t>auto-tuning then parameters of varying ranges</a:t>
            </a:r>
          </a:p>
        </p:txBody>
      </p:sp>
    </p:spTree>
    <p:extLst>
      <p:ext uri="{BB962C8B-B14F-4D97-AF65-F5344CB8AC3E}">
        <p14:creationId xmlns:p14="http://schemas.microsoft.com/office/powerpoint/2010/main" val="87321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5A8AB-4381-C547-8407-7DF307AD08DF}"/>
              </a:ext>
            </a:extLst>
          </p:cNvPr>
          <p:cNvSpPr txBox="1"/>
          <p:nvPr/>
        </p:nvSpPr>
        <p:spPr>
          <a:xfrm>
            <a:off x="838200" y="2559210"/>
            <a:ext cx="1099185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dirty="0"/>
              <a:t>A high-dimensional optimization space is a common phenomenon in general-purpose systems as they have many </a:t>
            </a:r>
            <a:r>
              <a:rPr lang="en-KR" b="1" dirty="0"/>
              <a:t>parameters</a:t>
            </a:r>
            <a:r>
              <a:rPr lang="en-KR" dirty="0"/>
              <a:t> and </a:t>
            </a:r>
            <a:r>
              <a:rPr lang="en-KR" b="1" dirty="0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68DFB-9916-C84A-984F-81815B6E8978}"/>
              </a:ext>
            </a:extLst>
          </p:cNvPr>
          <p:cNvSpPr txBox="1"/>
          <p:nvPr/>
        </p:nvSpPr>
        <p:spPr>
          <a:xfrm>
            <a:off x="838200" y="1829356"/>
            <a:ext cx="630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KR" b="1" dirty="0"/>
              <a:t>uto-tuning method </a:t>
            </a:r>
            <a:r>
              <a:rPr lang="ko-KR" altLang="en-US" b="1" dirty="0"/>
              <a:t>필요한 이유</a:t>
            </a:r>
            <a:endParaRPr lang="en-KR" b="1" dirty="0"/>
          </a:p>
        </p:txBody>
      </p: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C00C28DC-D0BD-5141-BF70-101DD7CFB2CE}"/>
              </a:ext>
            </a:extLst>
          </p:cNvPr>
          <p:cNvSpPr/>
          <p:nvPr/>
        </p:nvSpPr>
        <p:spPr>
          <a:xfrm>
            <a:off x="3611335" y="4145421"/>
            <a:ext cx="4969329" cy="1389458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/>
              <a:t>파라미터</a:t>
            </a:r>
            <a:r>
              <a:rPr lang="en-US" sz="2400" b="1" dirty="0" err="1"/>
              <a:t>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측정 결과값을 모두 확인하여 결정하는 것은 어렵다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</p:spTree>
    <p:extLst>
      <p:ext uri="{BB962C8B-B14F-4D97-AF65-F5344CB8AC3E}">
        <p14:creationId xmlns:p14="http://schemas.microsoft.com/office/powerpoint/2010/main" val="358557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06E7E-9B49-1D40-9CE6-1B46AC03D8F7}"/>
              </a:ext>
            </a:extLst>
          </p:cNvPr>
          <p:cNvSpPr txBox="1"/>
          <p:nvPr/>
        </p:nvSpPr>
        <p:spPr>
          <a:xfrm>
            <a:off x="838200" y="1847481"/>
            <a:ext cx="610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Bayesian Optimization(BO)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2D221-9791-6847-BFF9-A71AF0F26C6C}"/>
              </a:ext>
            </a:extLst>
          </p:cNvPr>
          <p:cNvSpPr txBox="1"/>
          <p:nvPr/>
        </p:nvSpPr>
        <p:spPr>
          <a:xfrm>
            <a:off x="768123" y="2373607"/>
            <a:ext cx="1058567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KR" dirty="0"/>
              <a:t> sample efficent tuner, has received considerable attention in recent years due to its versatility and 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The framework, first builds a system model and then uses the model to find an optimal config-uraiton</a:t>
            </a:r>
          </a:p>
        </p:txBody>
      </p:sp>
    </p:spTree>
    <p:extLst>
      <p:ext uri="{BB962C8B-B14F-4D97-AF65-F5344CB8AC3E}">
        <p14:creationId xmlns:p14="http://schemas.microsoft.com/office/powerpoint/2010/main" val="293912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5A8AB-4381-C547-8407-7DF307AD08DF}"/>
              </a:ext>
            </a:extLst>
          </p:cNvPr>
          <p:cNvSpPr txBox="1"/>
          <p:nvPr/>
        </p:nvSpPr>
        <p:spPr>
          <a:xfrm>
            <a:off x="838200" y="1834271"/>
            <a:ext cx="879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BO’s drawback is its inability to handle heigh-dimensional spaces</a:t>
            </a:r>
            <a:endParaRPr lang="en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0E1E-AC52-3340-A8FB-A730E01D74CE}"/>
              </a:ext>
            </a:extLst>
          </p:cNvPr>
          <p:cNvSpPr txBox="1"/>
          <p:nvPr/>
        </p:nvSpPr>
        <p:spPr>
          <a:xfrm>
            <a:off x="1209674" y="2377964"/>
            <a:ext cx="765962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KR" dirty="0"/>
              <a:t>urse of dimensionality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KR" dirty="0"/>
              <a:t> computationally expensive operation in the surrogate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E8FD9-8AA8-BC45-90E1-301F1C348E31}"/>
              </a:ext>
            </a:extLst>
          </p:cNvPr>
          <p:cNvSpPr txBox="1"/>
          <p:nvPr/>
        </p:nvSpPr>
        <p:spPr>
          <a:xfrm>
            <a:off x="2432388" y="4161955"/>
            <a:ext cx="909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KR" dirty="0"/>
              <a:t>ptimizing over </a:t>
            </a:r>
            <a:r>
              <a:rPr lang="en-KR" b="1" dirty="0"/>
              <a:t>multiple targets</a:t>
            </a:r>
            <a:r>
              <a:rPr lang="en-KR" dirty="0"/>
              <a:t> to increase learning mileage per training sample</a:t>
            </a:r>
            <a:endParaRPr lang="en-US" altLang="ko-KR" dirty="0"/>
          </a:p>
        </p:txBody>
      </p:sp>
      <p:sp>
        <p:nvSpPr>
          <p:cNvPr id="8" name="화살표: 오른쪽 6">
            <a:extLst>
              <a:ext uri="{FF2B5EF4-FFF2-40B4-BE49-F238E27FC236}">
                <a16:creationId xmlns:a16="http://schemas.microsoft.com/office/drawing/2014/main" id="{1E69045A-A1DF-654B-8AB9-FDE4D8EC565A}"/>
              </a:ext>
            </a:extLst>
          </p:cNvPr>
          <p:cNvSpPr/>
          <p:nvPr/>
        </p:nvSpPr>
        <p:spPr>
          <a:xfrm>
            <a:off x="1211281" y="4161955"/>
            <a:ext cx="784269" cy="40132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6">
            <a:extLst>
              <a:ext uri="{FF2B5EF4-FFF2-40B4-BE49-F238E27FC236}">
                <a16:creationId xmlns:a16="http://schemas.microsoft.com/office/drawing/2014/main" id="{94871597-FC2B-7848-B40C-E4BB0FD05BD9}"/>
              </a:ext>
            </a:extLst>
          </p:cNvPr>
          <p:cNvSpPr/>
          <p:nvPr/>
        </p:nvSpPr>
        <p:spPr>
          <a:xfrm>
            <a:off x="1211281" y="4995513"/>
            <a:ext cx="784269" cy="40132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250CE-CB9E-B747-8FF6-2F8C9BFC8C8D}"/>
              </a:ext>
            </a:extLst>
          </p:cNvPr>
          <p:cNvSpPr/>
          <p:nvPr/>
        </p:nvSpPr>
        <p:spPr>
          <a:xfrm>
            <a:off x="2432388" y="499226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Decomposes into a subset of system components that influence the primary target.</a:t>
            </a:r>
          </a:p>
        </p:txBody>
      </p:sp>
    </p:spTree>
    <p:extLst>
      <p:ext uri="{BB962C8B-B14F-4D97-AF65-F5344CB8AC3E}">
        <p14:creationId xmlns:p14="http://schemas.microsoft.com/office/powerpoint/2010/main" val="46802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C938-4F40-A14D-9F0F-3DD88D00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5ECB9-EA85-D441-93AF-96A7F816411C}"/>
              </a:ext>
            </a:extLst>
          </p:cNvPr>
          <p:cNvSpPr txBox="1"/>
          <p:nvPr/>
        </p:nvSpPr>
        <p:spPr>
          <a:xfrm>
            <a:off x="838200" y="1690643"/>
            <a:ext cx="1124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RocksDB</a:t>
            </a:r>
            <a:r>
              <a:rPr lang="ko-KR" altLang="en-US" dirty="0"/>
              <a:t> </a:t>
            </a:r>
            <a:r>
              <a:rPr lang="en-US" altLang="ko-KR" dirty="0"/>
              <a:t>is a key-value store based on </a:t>
            </a:r>
            <a:r>
              <a:rPr lang="en-US" altLang="ko-KR" dirty="0" err="1"/>
              <a:t>LevelDB</a:t>
            </a:r>
            <a:r>
              <a:rPr lang="en-US" altLang="ko-KR" dirty="0"/>
              <a:t> that provides efficient concurrent </a:t>
            </a:r>
            <a:r>
              <a:rPr lang="en-US" altLang="ko-KR" b="1" dirty="0"/>
              <a:t>reads and writes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377B-FA92-2741-BB67-3B597F94587F}"/>
              </a:ext>
            </a:extLst>
          </p:cNvPr>
          <p:cNvSpPr txBox="1"/>
          <p:nvPr/>
        </p:nvSpPr>
        <p:spPr>
          <a:xfrm>
            <a:off x="838200" y="2165504"/>
            <a:ext cx="962977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RocksDB stores new data in a Log-Structured Merge-Tree</a:t>
            </a:r>
            <a:r>
              <a:rPr lang="en-US" altLang="ko-KR" dirty="0"/>
              <a:t>(LSM-Tree)</a:t>
            </a:r>
            <a:r>
              <a:rPr lang="en-KR" dirty="0"/>
              <a:t> format in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57D12-E984-E645-897A-3A60C626F72E}"/>
              </a:ext>
            </a:extLst>
          </p:cNvPr>
          <p:cNvSpPr txBox="1"/>
          <p:nvPr/>
        </p:nvSpPr>
        <p:spPr>
          <a:xfrm>
            <a:off x="838199" y="4316917"/>
            <a:ext cx="962977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SST organizes the data in levels starting from </a:t>
            </a:r>
            <a:r>
              <a:rPr lang="en-KR" b="1" dirty="0"/>
              <a:t>level-0 to level-n</a:t>
            </a:r>
            <a:r>
              <a:rPr lang="en-KR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9D74D-17AE-EF49-AB90-A1ECB1CD433A}"/>
              </a:ext>
            </a:extLst>
          </p:cNvPr>
          <p:cNvSpPr txBox="1"/>
          <p:nvPr/>
        </p:nvSpPr>
        <p:spPr>
          <a:xfrm>
            <a:off x="1435099" y="2742849"/>
            <a:ext cx="896982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Once the memtable is full, RocksDB flushes it sequentially into a Sorted Sequence Tree(SST) file on disk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Rocks DB s</a:t>
            </a:r>
            <a:r>
              <a:rPr lang="en-KR" dirty="0"/>
              <a:t>till processes concurrent writes during the flushing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B9D39-D4AF-8144-876A-6B467541EDA3}"/>
              </a:ext>
            </a:extLst>
          </p:cNvPr>
          <p:cNvSpPr/>
          <p:nvPr/>
        </p:nvSpPr>
        <p:spPr>
          <a:xfrm>
            <a:off x="1435099" y="4876738"/>
            <a:ext cx="10055225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When a level is full, it performs a housekeeping operaion(compaction) that merges and removes tombstones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dirty="0"/>
              <a:t>During compaction, RocksDB stalls new writes, leading to a reduced IO throughput and increased latency</a:t>
            </a:r>
          </a:p>
        </p:txBody>
      </p:sp>
    </p:spTree>
    <p:extLst>
      <p:ext uri="{BB962C8B-B14F-4D97-AF65-F5344CB8AC3E}">
        <p14:creationId xmlns:p14="http://schemas.microsoft.com/office/powerpoint/2010/main" val="177648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2918-AC01-C545-9756-29A1AC9C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B5950-6956-4140-98CB-563E6190DD18}"/>
              </a:ext>
            </a:extLst>
          </p:cNvPr>
          <p:cNvSpPr txBox="1"/>
          <p:nvPr/>
        </p:nvSpPr>
        <p:spPr>
          <a:xfrm>
            <a:off x="838200" y="1690688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Bayesian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D9123-C4F4-7B47-A7B7-4B73A4FE56A9}"/>
              </a:ext>
            </a:extLst>
          </p:cNvPr>
          <p:cNvSpPr txBox="1"/>
          <p:nvPr/>
        </p:nvSpPr>
        <p:spPr>
          <a:xfrm>
            <a:off x="1307306" y="4927521"/>
            <a:ext cx="4788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contains a belief of the system and updates at every now observation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CB8BE-A90E-CE4A-90FE-E76CE8CF3AE8}"/>
              </a:ext>
            </a:extLst>
          </p:cNvPr>
          <p:cNvSpPr txBox="1"/>
          <p:nvPr/>
        </p:nvSpPr>
        <p:spPr>
          <a:xfrm>
            <a:off x="838200" y="2369920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BO is a sample efficient optimization framework that solves the problem of </a:t>
            </a:r>
            <a:r>
              <a:rPr lang="en-KR" b="1" dirty="0"/>
              <a:t>block-box function</a:t>
            </a:r>
            <a:r>
              <a:rPr lang="en-KR" dirty="0"/>
              <a:t>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C7625-7ADB-A041-BFCE-8F89A33C7904}"/>
              </a:ext>
            </a:extLst>
          </p:cNvPr>
          <p:cNvSpPr txBox="1"/>
          <p:nvPr/>
        </p:nvSpPr>
        <p:spPr>
          <a:xfrm>
            <a:off x="7113931" y="4927521"/>
            <a:ext cx="4788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performs numerical optimization operations over the model to find configurations to test next on the objective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5">
                <a:extLst>
                  <a:ext uri="{FF2B5EF4-FFF2-40B4-BE49-F238E27FC236}">
                    <a16:creationId xmlns:a16="http://schemas.microsoft.com/office/drawing/2014/main" id="{AB1984E2-4D9B-A14B-BF22-A9D22153C18F}"/>
                  </a:ext>
                </a:extLst>
              </p:cNvPr>
              <p:cNvSpPr/>
              <p:nvPr/>
            </p:nvSpPr>
            <p:spPr>
              <a:xfrm>
                <a:off x="2248772" y="3510236"/>
                <a:ext cx="2481580" cy="11277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Surrogate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5">
                <a:extLst>
                  <a:ext uri="{FF2B5EF4-FFF2-40B4-BE49-F238E27FC236}">
                    <a16:creationId xmlns:a16="http://schemas.microsoft.com/office/drawing/2014/main" id="{AB1984E2-4D9B-A14B-BF22-A9D22153C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772" y="3510236"/>
                <a:ext cx="2481580" cy="1127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54D5A5-0D1A-754A-99BE-90C3194EF845}"/>
              </a:ext>
            </a:extLst>
          </p:cNvPr>
          <p:cNvSpPr txBox="1"/>
          <p:nvPr/>
        </p:nvSpPr>
        <p:spPr>
          <a:xfrm>
            <a:off x="7461650" y="3581165"/>
            <a:ext cx="3207432" cy="95615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argmax Acquisition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function</a:t>
            </a:r>
            <a:endParaRPr lang="en-KR" sz="2000" b="1" dirty="0"/>
          </a:p>
        </p:txBody>
      </p:sp>
    </p:spTree>
    <p:extLst>
      <p:ext uri="{BB962C8B-B14F-4D97-AF65-F5344CB8AC3E}">
        <p14:creationId xmlns:p14="http://schemas.microsoft.com/office/powerpoint/2010/main" val="269498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55638D0-7E10-4C47-BAD8-3DF5402EF2BE}"/>
              </a:ext>
            </a:extLst>
          </p:cNvPr>
          <p:cNvSpPr txBox="1"/>
          <p:nvPr/>
        </p:nvSpPr>
        <p:spPr>
          <a:xfrm>
            <a:off x="3829016" y="3673422"/>
            <a:ext cx="581890" cy="59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X</a:t>
            </a:r>
            <a:endParaRPr lang="en-KR" b="1" dirty="0">
              <a:solidFill>
                <a:schemeClr val="accent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09E828-2143-4ECC-AC0D-FFA13DA5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6FDE08E3-C405-4E8B-960E-907202676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573903"/>
              </p:ext>
            </p:extLst>
          </p:nvPr>
        </p:nvGraphicFramePr>
        <p:xfrm>
          <a:off x="879432" y="1834120"/>
          <a:ext cx="7178040" cy="156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08">
                  <a:extLst>
                    <a:ext uri="{9D8B030D-6E8A-4147-A177-3AD203B41FA5}">
                      <a16:colId xmlns:a16="http://schemas.microsoft.com/office/drawing/2014/main" val="1847107067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658004716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345550374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860236189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2924940449"/>
                    </a:ext>
                  </a:extLst>
                </a:gridCol>
              </a:tblGrid>
              <a:tr h="652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Learning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 of iterations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 of hidden layers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 batch size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19709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...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991410"/>
                  </a:ext>
                </a:extLst>
              </a:tr>
              <a:tr h="458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2751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FFAE139-12E8-4ECA-85C2-9514A5E47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732744"/>
              </p:ext>
            </p:extLst>
          </p:nvPr>
        </p:nvGraphicFramePr>
        <p:xfrm>
          <a:off x="8959327" y="1856177"/>
          <a:ext cx="1584960" cy="1589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818981419"/>
                    </a:ext>
                  </a:extLst>
                </a:gridCol>
              </a:tblGrid>
              <a:tr h="599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Performance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23505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601691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38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9C0D71B-D27D-4C43-AC06-52AFFAA46C15}"/>
                  </a:ext>
                </a:extLst>
              </p:cNvPr>
              <p:cNvSpPr/>
              <p:nvPr/>
            </p:nvSpPr>
            <p:spPr>
              <a:xfrm>
                <a:off x="4308894" y="4669085"/>
                <a:ext cx="2481580" cy="11277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Surrogate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9C0D71B-D27D-4C43-AC06-52AFFAA46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94" y="4669085"/>
                <a:ext cx="2481580" cy="1127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0B661D1-788D-49BE-B419-EAA4997B6B2C}"/>
              </a:ext>
            </a:extLst>
          </p:cNvPr>
          <p:cNvSpPr/>
          <p:nvPr/>
        </p:nvSpPr>
        <p:spPr>
          <a:xfrm>
            <a:off x="3051761" y="5008870"/>
            <a:ext cx="784269" cy="40132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593CC3-87E0-4C36-8554-50F2A9032996}"/>
                  </a:ext>
                </a:extLst>
              </p:cNvPr>
              <p:cNvSpPr txBox="1"/>
              <p:nvPr/>
            </p:nvSpPr>
            <p:spPr>
              <a:xfrm>
                <a:off x="912295" y="4648190"/>
                <a:ext cx="19024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593CC3-87E0-4C36-8554-50F2A903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95" y="4648190"/>
                <a:ext cx="190246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2A3ED5A-38F9-4D2E-A7BA-D5DCF27F1F61}"/>
              </a:ext>
            </a:extLst>
          </p:cNvPr>
          <p:cNvSpPr txBox="1"/>
          <p:nvPr/>
        </p:nvSpPr>
        <p:spPr>
          <a:xfrm>
            <a:off x="544666" y="5410190"/>
            <a:ext cx="263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새로운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집합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51D52-A94B-6742-98B8-38410CF047DB}"/>
              </a:ext>
            </a:extLst>
          </p:cNvPr>
          <p:cNvSpPr txBox="1"/>
          <p:nvPr/>
        </p:nvSpPr>
        <p:spPr>
          <a:xfrm>
            <a:off x="882145" y="2489771"/>
            <a:ext cx="7178040" cy="934388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91DCA-624D-1748-BDCD-B596B3FACCBA}"/>
              </a:ext>
            </a:extLst>
          </p:cNvPr>
          <p:cNvSpPr txBox="1"/>
          <p:nvPr/>
        </p:nvSpPr>
        <p:spPr>
          <a:xfrm>
            <a:off x="8959327" y="2494178"/>
            <a:ext cx="1584960" cy="955752"/>
          </a:xfrm>
          <a:prstGeom prst="rect">
            <a:avLst/>
          </a:prstGeom>
          <a:noFill/>
          <a:ln w="666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C720DA-E73A-974F-8EAE-E5EC3BE6E592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471165" y="3424159"/>
            <a:ext cx="1078519" cy="12449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B6C57A-F235-A543-8206-351550BA12F4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flipH="1">
            <a:off x="5549684" y="3449930"/>
            <a:ext cx="4202123" cy="12191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9B31E6-882F-9840-9BD6-E7E2795D4D64}"/>
              </a:ext>
            </a:extLst>
          </p:cNvPr>
          <p:cNvSpPr txBox="1"/>
          <p:nvPr/>
        </p:nvSpPr>
        <p:spPr>
          <a:xfrm>
            <a:off x="8818713" y="3909200"/>
            <a:ext cx="581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Y</a:t>
            </a:r>
            <a:endParaRPr lang="en-KR" b="1" dirty="0">
              <a:solidFill>
                <a:schemeClr val="accent2"/>
              </a:solidFill>
            </a:endParaRPr>
          </a:p>
        </p:txBody>
      </p:sp>
      <p:sp>
        <p:nvSpPr>
          <p:cNvPr id="29" name="화살표: 오른쪽 6">
            <a:extLst>
              <a:ext uri="{FF2B5EF4-FFF2-40B4-BE49-F238E27FC236}">
                <a16:creationId xmlns:a16="http://schemas.microsoft.com/office/drawing/2014/main" id="{4572AE49-5EE7-704C-B0E3-897E4FF0AB77}"/>
              </a:ext>
            </a:extLst>
          </p:cNvPr>
          <p:cNvSpPr/>
          <p:nvPr/>
        </p:nvSpPr>
        <p:spPr>
          <a:xfrm>
            <a:off x="7081442" y="5008870"/>
            <a:ext cx="843628" cy="40132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398BE-72D8-014E-8C14-1E47CDD9B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613" y="4557705"/>
            <a:ext cx="1890049" cy="17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4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10760</TotalTime>
  <Words>908</Words>
  <Application>Microsoft Macintosh PowerPoint</Application>
  <PresentationFormat>Widescreen</PresentationFormat>
  <Paragraphs>213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Cambria Math</vt:lpstr>
      <vt:lpstr>Office 테마</vt:lpstr>
      <vt:lpstr> High-Dimensional Bayesian Optimization with Multi-Task Learning for RocksDB</vt:lpstr>
      <vt:lpstr>목차</vt:lpstr>
      <vt:lpstr>Abstract</vt:lpstr>
      <vt:lpstr>Introduction</vt:lpstr>
      <vt:lpstr>Introduction</vt:lpstr>
      <vt:lpstr>Introduction</vt:lpstr>
      <vt:lpstr>Background</vt:lpstr>
      <vt:lpstr>Background</vt:lpstr>
      <vt:lpstr>Background</vt:lpstr>
      <vt:lpstr>PowerPoint Presentation</vt:lpstr>
      <vt:lpstr>PowerPoint Presentation</vt:lpstr>
      <vt:lpstr>Structured multi-task optimization</vt:lpstr>
      <vt:lpstr>Problem space and assumptions</vt:lpstr>
      <vt:lpstr>Multi-task learning</vt:lpstr>
      <vt:lpstr>Multi-task learning</vt:lpstr>
      <vt:lpstr>Multi-task learning</vt:lpstr>
      <vt:lpstr>Multi-Task learning in GP</vt:lpstr>
      <vt:lpstr>ICM challenges</vt:lpstr>
      <vt:lpstr>Decomposability through clustering</vt:lpstr>
      <vt:lpstr>Decomposability through clustering</vt:lpstr>
      <vt:lpstr>Decomposability through clustering</vt:lpstr>
      <vt:lpstr>Evaluation</vt:lpstr>
      <vt:lpstr>Evaluation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성운</dc:creator>
  <cp:lastModifiedBy>조 성운</cp:lastModifiedBy>
  <cp:revision>104</cp:revision>
  <dcterms:created xsi:type="dcterms:W3CDTF">2021-06-30T09:13:07Z</dcterms:created>
  <dcterms:modified xsi:type="dcterms:W3CDTF">2021-08-04T03:29:59Z</dcterms:modified>
</cp:coreProperties>
</file>